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75" r:id="rId3"/>
    <p:sldId id="257" r:id="rId4"/>
    <p:sldId id="258" r:id="rId5"/>
    <p:sldId id="276" r:id="rId6"/>
    <p:sldId id="259" r:id="rId7"/>
    <p:sldId id="260" r:id="rId8"/>
    <p:sldId id="261" r:id="rId9"/>
    <p:sldId id="262" r:id="rId10"/>
    <p:sldId id="266" r:id="rId11"/>
    <p:sldId id="263" r:id="rId12"/>
    <p:sldId id="264" r:id="rId13"/>
    <p:sldId id="265" r:id="rId14"/>
    <p:sldId id="274" r:id="rId15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  <p:embeddedFont>
      <p:font typeface="Open Sans Extra Bold" panose="020B0604020202020204" charset="0"/>
      <p:regular r:id="rId25"/>
    </p:embeddedFont>
    <p:embeddedFont>
      <p:font typeface="Raleway" pitchFamily="2" charset="-52"/>
      <p:regular r:id="rId26"/>
      <p:bold r:id="rId27"/>
      <p:italic r:id="rId28"/>
      <p:boldItalic r:id="rId29"/>
    </p:embeddedFont>
    <p:embeddedFont>
      <p:font typeface="Raleway Bold" pitchFamily="2" charset="-52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52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6CBB2C-ACAA-4214-8FDB-4E6293D63B57}" type="datetimeFigureOut">
              <a:rPr lang="ru-RU" smtClean="0"/>
              <a:t>10.12.2022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F8C9A-A543-49E8-A451-97EF592981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3217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7F8C9A-A543-49E8-A451-97EF5929814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5963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19.svg"/><Relationship Id="rId7" Type="http://schemas.openxmlformats.org/officeDocument/2006/relationships/image" Target="../media/image21.svg"/><Relationship Id="rId12" Type="http://schemas.openxmlformats.org/officeDocument/2006/relationships/image" Target="../media/image3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37.png"/><Relationship Id="rId5" Type="http://schemas.openxmlformats.org/officeDocument/2006/relationships/image" Target="../media/image17.svg"/><Relationship Id="rId10" Type="http://schemas.openxmlformats.org/officeDocument/2006/relationships/image" Target="../media/image36.png"/><Relationship Id="rId4" Type="http://schemas.openxmlformats.org/officeDocument/2006/relationships/image" Target="../media/image16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4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9.svg"/><Relationship Id="rId5" Type="http://schemas.openxmlformats.org/officeDocument/2006/relationships/image" Target="../media/image5.svg"/><Relationship Id="rId10" Type="http://schemas.openxmlformats.org/officeDocument/2006/relationships/image" Target="../media/image8.png"/><Relationship Id="rId4" Type="http://schemas.openxmlformats.org/officeDocument/2006/relationships/image" Target="../media/image4.svg"/><Relationship Id="rId9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svg"/><Relationship Id="rId7" Type="http://schemas.openxmlformats.org/officeDocument/2006/relationships/image" Target="../media/image21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9.svg"/><Relationship Id="rId7" Type="http://schemas.openxmlformats.org/officeDocument/2006/relationships/image" Target="../media/image21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606684" y="-216453"/>
            <a:ext cx="10588697" cy="11135341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10922725" cy="102870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Box 4"/>
          <p:cNvSpPr txBox="1"/>
          <p:nvPr/>
        </p:nvSpPr>
        <p:spPr>
          <a:xfrm>
            <a:off x="1028700" y="1955782"/>
            <a:ext cx="8577984" cy="3578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1"/>
              </a:lnSpc>
            </a:pPr>
            <a:r>
              <a:rPr lang="en-US" sz="6251" dirty="0" err="1">
                <a:solidFill>
                  <a:srgbClr val="000000"/>
                </a:solidFill>
                <a:latin typeface="Raleway Bold"/>
              </a:rPr>
              <a:t>Развитие</a:t>
            </a:r>
            <a:r>
              <a:rPr lang="en-US" sz="6251" dirty="0">
                <a:solidFill>
                  <a:srgbClr val="000000"/>
                </a:solidFill>
                <a:latin typeface="Raleway Bold"/>
              </a:rPr>
              <a:t> </a:t>
            </a:r>
            <a:r>
              <a:rPr lang="en-US" sz="6251" dirty="0" err="1">
                <a:solidFill>
                  <a:srgbClr val="000000"/>
                </a:solidFill>
                <a:latin typeface="Raleway Bold"/>
              </a:rPr>
              <a:t>системы</a:t>
            </a:r>
            <a:r>
              <a:rPr lang="en-US" sz="6251" dirty="0">
                <a:solidFill>
                  <a:srgbClr val="000000"/>
                </a:solidFill>
                <a:latin typeface="Raleway Bold"/>
              </a:rPr>
              <a:t> «</a:t>
            </a:r>
            <a:r>
              <a:rPr lang="en-US" sz="6251" dirty="0" err="1">
                <a:solidFill>
                  <a:srgbClr val="000000"/>
                </a:solidFill>
                <a:latin typeface="Raleway Bold"/>
              </a:rPr>
              <a:t>Рейтинг</a:t>
            </a:r>
            <a:r>
              <a:rPr lang="en-US" sz="6251" dirty="0">
                <a:solidFill>
                  <a:srgbClr val="000000"/>
                </a:solidFill>
                <a:latin typeface="Raleway Bold"/>
              </a:rPr>
              <a:t> </a:t>
            </a:r>
            <a:r>
              <a:rPr lang="en-US" sz="6251" dirty="0" err="1">
                <a:solidFill>
                  <a:srgbClr val="000000"/>
                </a:solidFill>
                <a:latin typeface="Raleway Bold"/>
              </a:rPr>
              <a:t>студентов</a:t>
            </a:r>
            <a:r>
              <a:rPr lang="en-US" sz="6251" dirty="0">
                <a:solidFill>
                  <a:srgbClr val="000000"/>
                </a:solidFill>
                <a:latin typeface="Raleway Bold"/>
              </a:rPr>
              <a:t>»</a:t>
            </a:r>
          </a:p>
          <a:p>
            <a:pPr>
              <a:lnSpc>
                <a:spcPts val="7001"/>
              </a:lnSpc>
            </a:pPr>
            <a:endParaRPr lang="en-US" sz="6251" dirty="0">
              <a:solidFill>
                <a:srgbClr val="000000"/>
              </a:solidFill>
              <a:latin typeface="Raleway Bold"/>
            </a:endParaRPr>
          </a:p>
          <a:p>
            <a:pPr>
              <a:lnSpc>
                <a:spcPts val="7001"/>
              </a:lnSpc>
            </a:pPr>
            <a:endParaRPr lang="en-US" sz="6251" dirty="0">
              <a:solidFill>
                <a:srgbClr val="000000"/>
              </a:solidFill>
              <a:latin typeface="Raleway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762000" y="7886700"/>
            <a:ext cx="6688150" cy="1122058"/>
            <a:chOff x="0" y="0"/>
            <a:chExt cx="5357164" cy="23350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357164" cy="2335009"/>
            </a:xfrm>
            <a:custGeom>
              <a:avLst/>
              <a:gdLst/>
              <a:ahLst/>
              <a:cxnLst/>
              <a:rect l="l" t="t" r="r" b="b"/>
              <a:pathLst>
                <a:path w="5357164" h="2335009">
                  <a:moveTo>
                    <a:pt x="5232704" y="2335009"/>
                  </a:moveTo>
                  <a:lnTo>
                    <a:pt x="124460" y="2335009"/>
                  </a:lnTo>
                  <a:cubicBezTo>
                    <a:pt x="55880" y="2335009"/>
                    <a:pt x="0" y="2279129"/>
                    <a:pt x="0" y="221054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32704" y="0"/>
                  </a:lnTo>
                  <a:cubicBezTo>
                    <a:pt x="5301285" y="0"/>
                    <a:pt x="5357164" y="55880"/>
                    <a:pt x="5357164" y="124460"/>
                  </a:cubicBezTo>
                  <a:lnTo>
                    <a:pt x="5357164" y="2210549"/>
                  </a:lnTo>
                  <a:cubicBezTo>
                    <a:pt x="5357164" y="2279129"/>
                    <a:pt x="5301285" y="2335009"/>
                    <a:pt x="5232704" y="2335009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921812" y="7956342"/>
            <a:ext cx="6528337" cy="94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6"/>
              </a:lnSpc>
            </a:pPr>
            <a:r>
              <a:rPr lang="en-US" sz="2719" dirty="0" err="1">
                <a:solidFill>
                  <a:srgbClr val="000000"/>
                </a:solidFill>
                <a:latin typeface="Open Sans"/>
              </a:rPr>
              <a:t>Руководитель</a:t>
            </a:r>
            <a:r>
              <a:rPr lang="en-US" sz="2719" dirty="0">
                <a:solidFill>
                  <a:srgbClr val="000000"/>
                </a:solidFill>
                <a:latin typeface="Open Sans"/>
              </a:rPr>
              <a:t> </a:t>
            </a:r>
          </a:p>
          <a:p>
            <a:pPr>
              <a:lnSpc>
                <a:spcPts val="3806"/>
              </a:lnSpc>
            </a:pPr>
            <a:r>
              <a:rPr lang="en-US" sz="2719" dirty="0" err="1">
                <a:solidFill>
                  <a:srgbClr val="000000"/>
                </a:solidFill>
                <a:latin typeface="Open Sans"/>
              </a:rPr>
              <a:t>Бахвалова</a:t>
            </a:r>
            <a:r>
              <a:rPr lang="en-US" sz="2719" dirty="0">
                <a:solidFill>
                  <a:srgbClr val="000000"/>
                </a:solidFill>
                <a:latin typeface="Open Sans"/>
              </a:rPr>
              <a:t> З.А , </a:t>
            </a:r>
            <a:r>
              <a:rPr lang="en-US" sz="2719" dirty="0" err="1">
                <a:solidFill>
                  <a:srgbClr val="000000"/>
                </a:solidFill>
                <a:latin typeface="Open Sans"/>
              </a:rPr>
              <a:t>доцент</a:t>
            </a:r>
            <a:r>
              <a:rPr lang="en-US" sz="2719" dirty="0">
                <a:solidFill>
                  <a:srgbClr val="000000"/>
                </a:solidFill>
                <a:latin typeface="Open Sans"/>
              </a:rPr>
              <a:t> ЦПИ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97231" y="258028"/>
            <a:ext cx="11598331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Raleway"/>
              </a:rPr>
              <a:t>Функции по ролям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532624">
            <a:off x="-1561223" y="6303558"/>
            <a:ext cx="8735161" cy="744871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13362148" y="-1642944"/>
            <a:ext cx="5844215" cy="498352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30481" y="1734403"/>
            <a:ext cx="8115300" cy="1817890"/>
            <a:chOff x="0" y="0"/>
            <a:chExt cx="10820400" cy="2423853"/>
          </a:xfrm>
        </p:grpSpPr>
        <p:grpSp>
          <p:nvGrpSpPr>
            <p:cNvPr id="6" name="Group 6"/>
            <p:cNvGrpSpPr/>
            <p:nvPr/>
          </p:nvGrpSpPr>
          <p:grpSpPr>
            <a:xfrm>
              <a:off x="223520" y="0"/>
              <a:ext cx="10596880" cy="2423853"/>
              <a:chOff x="0" y="0"/>
              <a:chExt cx="8421218" cy="192620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421218" cy="1926208"/>
              </a:xfrm>
              <a:custGeom>
                <a:avLst/>
                <a:gdLst/>
                <a:ahLst/>
                <a:cxnLst/>
                <a:rect l="l" t="t" r="r" b="b"/>
                <a:pathLst>
                  <a:path w="8421218" h="1926208">
                    <a:moveTo>
                      <a:pt x="8296758" y="1926208"/>
                    </a:moveTo>
                    <a:lnTo>
                      <a:pt x="124460" y="1926208"/>
                    </a:lnTo>
                    <a:cubicBezTo>
                      <a:pt x="55880" y="1926208"/>
                      <a:pt x="0" y="1870328"/>
                      <a:pt x="0" y="180174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296758" y="0"/>
                    </a:lnTo>
                    <a:cubicBezTo>
                      <a:pt x="8365338" y="0"/>
                      <a:pt x="8421218" y="55880"/>
                      <a:pt x="8421218" y="124460"/>
                    </a:cubicBezTo>
                    <a:lnTo>
                      <a:pt x="8421218" y="1801748"/>
                    </a:lnTo>
                    <a:cubicBezTo>
                      <a:pt x="8421218" y="1870328"/>
                      <a:pt x="8365338" y="1926208"/>
                      <a:pt x="8296758" y="192620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678927" y="211941"/>
              <a:ext cx="1691283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dirty="0" err="1">
                  <a:solidFill>
                    <a:srgbClr val="000000"/>
                  </a:solidFill>
                  <a:latin typeface="Open Sans Extra Bold"/>
                </a:rPr>
                <a:t>Гость</a:t>
              </a:r>
              <a:endParaRPr lang="en-US" sz="3000" dirty="0">
                <a:solidFill>
                  <a:srgbClr val="000000"/>
                </a:solidFill>
                <a:latin typeface="Open Sans Extra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068344"/>
              <a:ext cx="10820400" cy="1074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 err="1">
                  <a:solidFill>
                    <a:srgbClr val="000000"/>
                  </a:solidFill>
                  <a:latin typeface="Open Sans"/>
                </a:rPr>
                <a:t>Просмотр</a:t>
              </a:r>
              <a:r>
                <a:rPr lang="en-US" sz="2400" dirty="0">
                  <a:solidFill>
                    <a:srgbClr val="000000"/>
                  </a:solidFill>
                  <a:latin typeface="Open Sans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Open Sans"/>
                </a:rPr>
                <a:t>новостей</a:t>
              </a:r>
              <a:r>
                <a:rPr lang="en-US" sz="2400" dirty="0">
                  <a:solidFill>
                    <a:srgbClr val="000000"/>
                  </a:solidFill>
                  <a:latin typeface="Open Sans"/>
                </a:rPr>
                <a:t> и </a:t>
              </a:r>
              <a:r>
                <a:rPr lang="en-US" sz="2400" dirty="0" err="1">
                  <a:solidFill>
                    <a:srgbClr val="000000"/>
                  </a:solidFill>
                  <a:latin typeface="Open Sans"/>
                </a:rPr>
                <a:t>коллективов</a:t>
              </a:r>
              <a:endParaRPr lang="en-US" sz="2400" dirty="0">
                <a:solidFill>
                  <a:srgbClr val="000000"/>
                </a:solidFill>
                <a:latin typeface="Open Sans"/>
              </a:endParaRP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 err="1">
                  <a:solidFill>
                    <a:srgbClr val="000000"/>
                  </a:solidFill>
                  <a:latin typeface="Open Sans"/>
                </a:rPr>
                <a:t>Авторизация</a:t>
              </a:r>
              <a:r>
                <a:rPr lang="en-US" sz="2400" dirty="0">
                  <a:solidFill>
                    <a:srgbClr val="000000"/>
                  </a:solidFill>
                  <a:latin typeface="Open Sans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Open Sans"/>
                </a:rPr>
                <a:t>через</a:t>
              </a:r>
              <a:r>
                <a:rPr lang="en-US" sz="2400" dirty="0">
                  <a:solidFill>
                    <a:srgbClr val="000000"/>
                  </a:solidFill>
                  <a:latin typeface="Open Sans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Open Sans"/>
                </a:rPr>
                <a:t>кампус</a:t>
              </a:r>
              <a:endParaRPr lang="en-US" sz="2400" dirty="0">
                <a:solidFill>
                  <a:srgbClr val="000000"/>
                </a:solidFill>
                <a:latin typeface="Open Sans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30481" y="3901965"/>
            <a:ext cx="8115300" cy="2793250"/>
            <a:chOff x="0" y="0"/>
            <a:chExt cx="10820400" cy="3724333"/>
          </a:xfrm>
        </p:grpSpPr>
        <p:grpSp>
          <p:nvGrpSpPr>
            <p:cNvPr id="11" name="Group 11"/>
            <p:cNvGrpSpPr/>
            <p:nvPr/>
          </p:nvGrpSpPr>
          <p:grpSpPr>
            <a:xfrm>
              <a:off x="223520" y="0"/>
              <a:ext cx="10596880" cy="3724333"/>
              <a:chOff x="0" y="0"/>
              <a:chExt cx="8421218" cy="295968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421218" cy="2959684"/>
              </a:xfrm>
              <a:custGeom>
                <a:avLst/>
                <a:gdLst/>
                <a:ahLst/>
                <a:cxnLst/>
                <a:rect l="l" t="t" r="r" b="b"/>
                <a:pathLst>
                  <a:path w="8421218" h="2959684">
                    <a:moveTo>
                      <a:pt x="8296758" y="2959684"/>
                    </a:moveTo>
                    <a:lnTo>
                      <a:pt x="124460" y="2959684"/>
                    </a:lnTo>
                    <a:cubicBezTo>
                      <a:pt x="55880" y="2959684"/>
                      <a:pt x="0" y="2903804"/>
                      <a:pt x="0" y="28352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296758" y="0"/>
                    </a:lnTo>
                    <a:cubicBezTo>
                      <a:pt x="8365338" y="0"/>
                      <a:pt x="8421218" y="55880"/>
                      <a:pt x="8421218" y="124460"/>
                    </a:cubicBezTo>
                    <a:lnTo>
                      <a:pt x="8421218" y="2835224"/>
                    </a:lnTo>
                    <a:cubicBezTo>
                      <a:pt x="8421218" y="2903804"/>
                      <a:pt x="8365338" y="2959684"/>
                      <a:pt x="8296758" y="2959684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678927" y="216462"/>
              <a:ext cx="3194963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Open Sans Extra Bold"/>
                </a:rPr>
                <a:t>Участник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068344"/>
              <a:ext cx="10820400" cy="2192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Вступление в коллектив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Просмотр расписания по внеучебной деятельности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Личный кабинет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30481" y="6923815"/>
            <a:ext cx="8115300" cy="3104098"/>
            <a:chOff x="0" y="0"/>
            <a:chExt cx="10820400" cy="4138798"/>
          </a:xfrm>
        </p:grpSpPr>
        <p:grpSp>
          <p:nvGrpSpPr>
            <p:cNvPr id="16" name="Group 16"/>
            <p:cNvGrpSpPr/>
            <p:nvPr/>
          </p:nvGrpSpPr>
          <p:grpSpPr>
            <a:xfrm>
              <a:off x="223520" y="0"/>
              <a:ext cx="10596880" cy="4138798"/>
              <a:chOff x="0" y="0"/>
              <a:chExt cx="8421218" cy="3289055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421218" cy="3289055"/>
              </a:xfrm>
              <a:custGeom>
                <a:avLst/>
                <a:gdLst/>
                <a:ahLst/>
                <a:cxnLst/>
                <a:rect l="l" t="t" r="r" b="b"/>
                <a:pathLst>
                  <a:path w="8421218" h="3289055">
                    <a:moveTo>
                      <a:pt x="8296758" y="3289055"/>
                    </a:moveTo>
                    <a:lnTo>
                      <a:pt x="124460" y="3289055"/>
                    </a:lnTo>
                    <a:cubicBezTo>
                      <a:pt x="55880" y="3289055"/>
                      <a:pt x="0" y="3233175"/>
                      <a:pt x="0" y="316459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296758" y="0"/>
                    </a:lnTo>
                    <a:cubicBezTo>
                      <a:pt x="8365338" y="0"/>
                      <a:pt x="8421218" y="55880"/>
                      <a:pt x="8421218" y="124460"/>
                    </a:cubicBezTo>
                    <a:lnTo>
                      <a:pt x="8421218" y="3164595"/>
                    </a:lnTo>
                    <a:cubicBezTo>
                      <a:pt x="8421218" y="3233175"/>
                      <a:pt x="8365338" y="3289055"/>
                      <a:pt x="8296758" y="328905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678927" y="209550"/>
              <a:ext cx="8600083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Open Sans Extra Bold"/>
                </a:rPr>
                <a:t>Руководитель коллектива</a:t>
              </a:r>
            </a:p>
            <a:p>
              <a:pPr>
                <a:lnSpc>
                  <a:spcPts val="4200"/>
                </a:lnSpc>
              </a:pPr>
              <a:endParaRPr lang="en-US" sz="3000">
                <a:solidFill>
                  <a:srgbClr val="000000"/>
                </a:solidFill>
                <a:latin typeface="Open Sans Extra Bold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068344"/>
              <a:ext cx="10820400" cy="27508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Управление набором новых участников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Создание внутри-коллективного мероприятия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Ведение посещаемости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Управление участниками коллектива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Просмотр статистики по коллективу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816441" y="1645291"/>
            <a:ext cx="8115300" cy="1996112"/>
            <a:chOff x="0" y="0"/>
            <a:chExt cx="10820400" cy="2661483"/>
          </a:xfrm>
        </p:grpSpPr>
        <p:grpSp>
          <p:nvGrpSpPr>
            <p:cNvPr id="21" name="Group 21"/>
            <p:cNvGrpSpPr/>
            <p:nvPr/>
          </p:nvGrpSpPr>
          <p:grpSpPr>
            <a:xfrm>
              <a:off x="223520" y="0"/>
              <a:ext cx="10596880" cy="2661483"/>
              <a:chOff x="0" y="0"/>
              <a:chExt cx="8421218" cy="211505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421218" cy="2115050"/>
              </a:xfrm>
              <a:custGeom>
                <a:avLst/>
                <a:gdLst/>
                <a:ahLst/>
                <a:cxnLst/>
                <a:rect l="l" t="t" r="r" b="b"/>
                <a:pathLst>
                  <a:path w="8421218" h="2115050">
                    <a:moveTo>
                      <a:pt x="8296758" y="2115050"/>
                    </a:moveTo>
                    <a:lnTo>
                      <a:pt x="124460" y="2115050"/>
                    </a:lnTo>
                    <a:cubicBezTo>
                      <a:pt x="55880" y="2115050"/>
                      <a:pt x="0" y="2059170"/>
                      <a:pt x="0" y="199059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296758" y="0"/>
                    </a:lnTo>
                    <a:cubicBezTo>
                      <a:pt x="8365338" y="0"/>
                      <a:pt x="8421218" y="55880"/>
                      <a:pt x="8421218" y="124460"/>
                    </a:cubicBezTo>
                    <a:lnTo>
                      <a:pt x="8421218" y="1990590"/>
                    </a:lnTo>
                    <a:cubicBezTo>
                      <a:pt x="8421218" y="2059170"/>
                      <a:pt x="8365338" y="2115050"/>
                      <a:pt x="8296758" y="211505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678927" y="211941"/>
              <a:ext cx="9859923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Open Sans Extra Bold"/>
                </a:rPr>
                <a:t>Ответственный по направлению</a:t>
              </a:r>
            </a:p>
            <a:p>
              <a:pPr>
                <a:lnSpc>
                  <a:spcPts val="4200"/>
                </a:lnSpc>
              </a:pPr>
              <a:endParaRPr lang="en-US" sz="3000">
                <a:solidFill>
                  <a:srgbClr val="000000"/>
                </a:solidFill>
                <a:latin typeface="Open Sans Extra Bold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891391"/>
              <a:ext cx="10820400" cy="16332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Просмотр статистики и отчетности по коллективам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Создание новых коллективов 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816441" y="4451768"/>
            <a:ext cx="8115300" cy="2214130"/>
            <a:chOff x="0" y="0"/>
            <a:chExt cx="10820400" cy="2952173"/>
          </a:xfrm>
        </p:grpSpPr>
        <p:grpSp>
          <p:nvGrpSpPr>
            <p:cNvPr id="26" name="Group 26"/>
            <p:cNvGrpSpPr/>
            <p:nvPr/>
          </p:nvGrpSpPr>
          <p:grpSpPr>
            <a:xfrm>
              <a:off x="223520" y="0"/>
              <a:ext cx="10596880" cy="2952173"/>
              <a:chOff x="0" y="0"/>
              <a:chExt cx="8421218" cy="234605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421218" cy="2346058"/>
              </a:xfrm>
              <a:custGeom>
                <a:avLst/>
                <a:gdLst/>
                <a:ahLst/>
                <a:cxnLst/>
                <a:rect l="l" t="t" r="r" b="b"/>
                <a:pathLst>
                  <a:path w="8421218" h="2346058">
                    <a:moveTo>
                      <a:pt x="8296758" y="2346058"/>
                    </a:moveTo>
                    <a:lnTo>
                      <a:pt x="124460" y="2346058"/>
                    </a:lnTo>
                    <a:cubicBezTo>
                      <a:pt x="55880" y="2346058"/>
                      <a:pt x="0" y="2290178"/>
                      <a:pt x="0" y="222159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296758" y="0"/>
                    </a:lnTo>
                    <a:cubicBezTo>
                      <a:pt x="8365338" y="0"/>
                      <a:pt x="8421218" y="55880"/>
                      <a:pt x="8421218" y="124460"/>
                    </a:cubicBezTo>
                    <a:lnTo>
                      <a:pt x="8421218" y="2221598"/>
                    </a:lnTo>
                    <a:cubicBezTo>
                      <a:pt x="8421218" y="2290178"/>
                      <a:pt x="8365338" y="2346058"/>
                      <a:pt x="8296758" y="234605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678927" y="216462"/>
              <a:ext cx="9244885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Open Sans Extra Bold"/>
                </a:rPr>
                <a:t>Ответственный за ИрНИТУ</a:t>
              </a:r>
            </a:p>
            <a:p>
              <a:pPr>
                <a:lnSpc>
                  <a:spcPts val="4200"/>
                </a:lnSpc>
              </a:pPr>
              <a:endParaRPr lang="en-US" sz="3000">
                <a:solidFill>
                  <a:srgbClr val="000000"/>
                </a:solidFill>
                <a:latin typeface="Open Sans Extra Bold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1068344"/>
              <a:ext cx="10820400" cy="1704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 err="1">
                  <a:solidFill>
                    <a:srgbClr val="000000"/>
                  </a:solidFill>
                  <a:latin typeface="Open Sans"/>
                </a:rPr>
                <a:t>Назначение</a:t>
              </a:r>
              <a:r>
                <a:rPr lang="en-US" sz="2400" dirty="0">
                  <a:solidFill>
                    <a:srgbClr val="000000"/>
                  </a:solidFill>
                  <a:latin typeface="Open Sans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Open Sans"/>
                </a:rPr>
                <a:t>ответственных</a:t>
              </a:r>
              <a:r>
                <a:rPr lang="en-US" sz="2400" dirty="0">
                  <a:solidFill>
                    <a:srgbClr val="000000"/>
                  </a:solidFill>
                  <a:latin typeface="Open Sans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Open Sans"/>
                </a:rPr>
                <a:t>по</a:t>
              </a:r>
              <a:r>
                <a:rPr lang="en-US" sz="2400" dirty="0">
                  <a:solidFill>
                    <a:srgbClr val="000000"/>
                  </a:solidFill>
                  <a:latin typeface="Open Sans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Open Sans"/>
                </a:rPr>
                <a:t>направлениям</a:t>
              </a:r>
              <a:r>
                <a:rPr lang="en-US" sz="2400" dirty="0">
                  <a:solidFill>
                    <a:srgbClr val="000000"/>
                  </a:solidFill>
                  <a:latin typeface="Open Sans"/>
                </a:rPr>
                <a:t> 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 dirty="0" err="1">
                  <a:solidFill>
                    <a:srgbClr val="000000"/>
                  </a:solidFill>
                  <a:latin typeface="Open Sans"/>
                </a:rPr>
                <a:t>Просмотр</a:t>
              </a:r>
              <a:r>
                <a:rPr lang="en-US" sz="2400" dirty="0">
                  <a:solidFill>
                    <a:srgbClr val="000000"/>
                  </a:solidFill>
                  <a:latin typeface="Open Sans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Open Sans"/>
                </a:rPr>
                <a:t>статистики</a:t>
              </a:r>
              <a:r>
                <a:rPr lang="en-US" sz="2400" dirty="0">
                  <a:solidFill>
                    <a:srgbClr val="000000"/>
                  </a:solidFill>
                  <a:latin typeface="Open Sans"/>
                </a:rPr>
                <a:t> и </a:t>
              </a:r>
              <a:r>
                <a:rPr lang="en-US" sz="2400" dirty="0" err="1">
                  <a:solidFill>
                    <a:srgbClr val="000000"/>
                  </a:solidFill>
                  <a:latin typeface="Open Sans"/>
                </a:rPr>
                <a:t>отчетности</a:t>
              </a:r>
              <a:r>
                <a:rPr lang="en-US" sz="2400" dirty="0">
                  <a:solidFill>
                    <a:srgbClr val="000000"/>
                  </a:solidFill>
                  <a:latin typeface="Open Sans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Open Sans"/>
                </a:rPr>
                <a:t>по</a:t>
              </a:r>
              <a:r>
                <a:rPr lang="en-US" sz="2400" dirty="0">
                  <a:solidFill>
                    <a:srgbClr val="000000"/>
                  </a:solidFill>
                  <a:latin typeface="Open Sans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Open Sans"/>
                </a:rPr>
                <a:t>коллективам</a:t>
              </a:r>
              <a:endParaRPr lang="en-US" sz="2400" dirty="0">
                <a:solidFill>
                  <a:srgbClr val="000000"/>
                </a:solidFill>
                <a:latin typeface="Open Sans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816441" y="7476261"/>
            <a:ext cx="8115300" cy="1999205"/>
            <a:chOff x="0" y="0"/>
            <a:chExt cx="10820400" cy="2665607"/>
          </a:xfrm>
        </p:grpSpPr>
        <p:grpSp>
          <p:nvGrpSpPr>
            <p:cNvPr id="31" name="Group 31"/>
            <p:cNvGrpSpPr/>
            <p:nvPr/>
          </p:nvGrpSpPr>
          <p:grpSpPr>
            <a:xfrm>
              <a:off x="223520" y="0"/>
              <a:ext cx="10596880" cy="2665607"/>
              <a:chOff x="0" y="0"/>
              <a:chExt cx="8421218" cy="2118327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421218" cy="2118327"/>
              </a:xfrm>
              <a:custGeom>
                <a:avLst/>
                <a:gdLst/>
                <a:ahLst/>
                <a:cxnLst/>
                <a:rect l="l" t="t" r="r" b="b"/>
                <a:pathLst>
                  <a:path w="8421218" h="2118327">
                    <a:moveTo>
                      <a:pt x="8296758" y="2118327"/>
                    </a:moveTo>
                    <a:lnTo>
                      <a:pt x="124460" y="2118327"/>
                    </a:lnTo>
                    <a:cubicBezTo>
                      <a:pt x="55880" y="2118327"/>
                      <a:pt x="0" y="2062447"/>
                      <a:pt x="0" y="199386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296758" y="0"/>
                    </a:lnTo>
                    <a:cubicBezTo>
                      <a:pt x="8365338" y="0"/>
                      <a:pt x="8421218" y="55880"/>
                      <a:pt x="8421218" y="124460"/>
                    </a:cubicBezTo>
                    <a:lnTo>
                      <a:pt x="8421218" y="1993867"/>
                    </a:lnTo>
                    <a:cubicBezTo>
                      <a:pt x="8421218" y="2062447"/>
                      <a:pt x="8365338" y="2118327"/>
                      <a:pt x="8296758" y="2118327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678927" y="209550"/>
              <a:ext cx="10141473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Open Sans Extra Bold"/>
                </a:rPr>
                <a:t>Нестандартные роли (пр. Медиацентр ИрНИТУ)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1792539"/>
              <a:ext cx="10820400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"/>
                </a:rPr>
                <a:t>Создание медиа-контента</a:t>
              </a:r>
            </a:p>
          </p:txBody>
        </p:sp>
      </p:grp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7C42967D-E6E6-4697-A3A1-E03935134F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494" y="5298590"/>
            <a:ext cx="1598467" cy="1598467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4F1922E6-237A-4711-BFBE-495C6B2DBB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047" y="2235345"/>
            <a:ext cx="1537360" cy="1537360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0FD46A35-0829-451D-B6DD-F9DDAFE83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3752" y="2235345"/>
            <a:ext cx="1598467" cy="1598467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DE5F444E-9182-466A-9FBD-9E04246860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3752" y="8066820"/>
            <a:ext cx="1598467" cy="1598467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8FFD1614-C225-4DBD-87C7-E9B7375EFC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047" y="8666885"/>
            <a:ext cx="1537360" cy="153736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17258A42-2C25-40C9-8F22-941BE8ABFA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8127" y="5445435"/>
            <a:ext cx="1373614" cy="137361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797015">
            <a:off x="11075994" y="8900561"/>
            <a:ext cx="11877200" cy="738545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9900915">
            <a:off x="-8859465" y="-3262617"/>
            <a:ext cx="11877200" cy="738545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493557">
            <a:off x="-6933528" y="7102544"/>
            <a:ext cx="11877200" cy="738545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333300">
            <a:off x="11171053" y="-6119761"/>
            <a:ext cx="11877200" cy="738545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93416" y="2604625"/>
            <a:ext cx="3577458" cy="357745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125947" y="2341937"/>
            <a:ext cx="4036107" cy="350108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4631310" y="6186826"/>
            <a:ext cx="3079095" cy="307147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3762352" y="5332446"/>
            <a:ext cx="3345022" cy="323457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1938022" y="2341937"/>
            <a:ext cx="5980083" cy="2589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0230213" y="6164242"/>
            <a:ext cx="2159323" cy="3714433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667000" y="441038"/>
            <a:ext cx="12581725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dirty="0" err="1">
                <a:solidFill>
                  <a:srgbClr val="000000"/>
                </a:solidFill>
                <a:latin typeface="Raleway"/>
              </a:rPr>
              <a:t>Стек</a:t>
            </a:r>
            <a:r>
              <a:rPr lang="en-US" sz="8000" dirty="0">
                <a:solidFill>
                  <a:srgbClr val="000000"/>
                </a:solidFill>
                <a:latin typeface="Raleway"/>
              </a:rPr>
              <a:t> </a:t>
            </a:r>
            <a:r>
              <a:rPr lang="en-US" sz="8000" dirty="0" err="1">
                <a:solidFill>
                  <a:srgbClr val="000000"/>
                </a:solidFill>
                <a:latin typeface="Raleway"/>
              </a:rPr>
              <a:t>технологий</a:t>
            </a:r>
            <a:endParaRPr lang="en-US" sz="8000" dirty="0">
              <a:solidFill>
                <a:srgbClr val="000000"/>
              </a:solidFill>
              <a:latin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52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33714" y="190500"/>
            <a:ext cx="10420571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40"/>
              </a:lnSpc>
            </a:pPr>
            <a:r>
              <a:rPr lang="en-US" sz="5450">
                <a:solidFill>
                  <a:srgbClr val="FFFFFF"/>
                </a:solidFill>
                <a:latin typeface="Raleway"/>
              </a:rPr>
              <a:t>Макеты интерфейса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690353">
            <a:off x="-4412616" y="-4578467"/>
            <a:ext cx="8358343" cy="823676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690353">
            <a:off x="14392937" y="7007963"/>
            <a:ext cx="7401930" cy="729426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06004" y="1361214"/>
            <a:ext cx="11668053" cy="849321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413222" y="2479157"/>
            <a:ext cx="5518204" cy="62573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52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1992" y="135255"/>
            <a:ext cx="13667179" cy="1144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7200" dirty="0" err="1">
                <a:solidFill>
                  <a:srgbClr val="FFFFFF"/>
                </a:solidFill>
                <a:latin typeface="Raleway"/>
              </a:rPr>
              <a:t>Физическая</a:t>
            </a:r>
            <a:r>
              <a:rPr lang="en-US" sz="7200" dirty="0">
                <a:solidFill>
                  <a:srgbClr val="FFFFFF"/>
                </a:solidFill>
                <a:latin typeface="Raleway"/>
              </a:rPr>
              <a:t> </a:t>
            </a:r>
            <a:r>
              <a:rPr lang="en-US" sz="7200" dirty="0" err="1">
                <a:solidFill>
                  <a:srgbClr val="FFFFFF"/>
                </a:solidFill>
                <a:latin typeface="Raleway"/>
              </a:rPr>
              <a:t>модель</a:t>
            </a:r>
            <a:r>
              <a:rPr lang="en-US" sz="7200" dirty="0">
                <a:solidFill>
                  <a:srgbClr val="FFFFFF"/>
                </a:solidFill>
                <a:latin typeface="Raleway"/>
              </a:rPr>
              <a:t> </a:t>
            </a:r>
            <a:r>
              <a:rPr lang="en-US" sz="7200" dirty="0" err="1">
                <a:solidFill>
                  <a:srgbClr val="FFFFFF"/>
                </a:solidFill>
                <a:latin typeface="Raleway"/>
              </a:rPr>
              <a:t>данных</a:t>
            </a:r>
            <a:endParaRPr lang="en-US" sz="7200" dirty="0">
              <a:solidFill>
                <a:srgbClr val="FFFFFF"/>
              </a:solidFill>
              <a:latin typeface="Raleway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-270891" y="5368406"/>
            <a:ext cx="6107412" cy="684129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294687" y="-830698"/>
            <a:ext cx="6107412" cy="684129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65194" y="1273838"/>
            <a:ext cx="15557613" cy="89230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19175"/>
            <a:ext cx="5904956" cy="260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30"/>
              </a:lnSpc>
            </a:pPr>
            <a:r>
              <a:rPr lang="en-US" sz="8525">
                <a:solidFill>
                  <a:srgbClr val="000000"/>
                </a:solidFill>
                <a:latin typeface="Raleway"/>
              </a:rPr>
              <a:t>Планы на будущее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502656" y="1409700"/>
            <a:ext cx="8756644" cy="1510244"/>
            <a:chOff x="0" y="0"/>
            <a:chExt cx="5919918" cy="10209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19918" cy="1020998"/>
            </a:xfrm>
            <a:custGeom>
              <a:avLst/>
              <a:gdLst/>
              <a:ahLst/>
              <a:cxnLst/>
              <a:rect l="l" t="t" r="r" b="b"/>
              <a:pathLst>
                <a:path w="5919918" h="1020998">
                  <a:moveTo>
                    <a:pt x="5795457" y="1020998"/>
                  </a:moveTo>
                  <a:lnTo>
                    <a:pt x="124460" y="1020998"/>
                  </a:lnTo>
                  <a:cubicBezTo>
                    <a:pt x="55880" y="1020998"/>
                    <a:pt x="0" y="965118"/>
                    <a:pt x="0" y="89653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95458" y="0"/>
                  </a:lnTo>
                  <a:cubicBezTo>
                    <a:pt x="5864038" y="0"/>
                    <a:pt x="5919918" y="55880"/>
                    <a:pt x="5919918" y="124460"/>
                  </a:cubicBezTo>
                  <a:lnTo>
                    <a:pt x="5919918" y="896538"/>
                  </a:lnTo>
                  <a:cubicBezTo>
                    <a:pt x="5919918" y="965118"/>
                    <a:pt x="5864038" y="1020998"/>
                    <a:pt x="5795458" y="1020998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685604" y="5406672"/>
            <a:ext cx="7154870" cy="530761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8499027" y="4163300"/>
            <a:ext cx="8756644" cy="2157772"/>
            <a:chOff x="0" y="0"/>
            <a:chExt cx="5919918" cy="10209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919918" cy="1020998"/>
            </a:xfrm>
            <a:custGeom>
              <a:avLst/>
              <a:gdLst/>
              <a:ahLst/>
              <a:cxnLst/>
              <a:rect l="l" t="t" r="r" b="b"/>
              <a:pathLst>
                <a:path w="5919918" h="1020998">
                  <a:moveTo>
                    <a:pt x="5795457" y="1020998"/>
                  </a:moveTo>
                  <a:lnTo>
                    <a:pt x="124460" y="1020998"/>
                  </a:lnTo>
                  <a:cubicBezTo>
                    <a:pt x="55880" y="1020998"/>
                    <a:pt x="0" y="965118"/>
                    <a:pt x="0" y="89653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95458" y="0"/>
                  </a:lnTo>
                  <a:cubicBezTo>
                    <a:pt x="5864038" y="0"/>
                    <a:pt x="5919918" y="55880"/>
                    <a:pt x="5919918" y="124460"/>
                  </a:cubicBezTo>
                  <a:lnTo>
                    <a:pt x="5919918" y="896538"/>
                  </a:lnTo>
                  <a:cubicBezTo>
                    <a:pt x="5919918" y="965118"/>
                    <a:pt x="5864038" y="1020998"/>
                    <a:pt x="5795458" y="1020998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8499027" y="7564428"/>
            <a:ext cx="8756644" cy="1510244"/>
            <a:chOff x="0" y="0"/>
            <a:chExt cx="5919918" cy="10209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19918" cy="1020998"/>
            </a:xfrm>
            <a:custGeom>
              <a:avLst/>
              <a:gdLst/>
              <a:ahLst/>
              <a:cxnLst/>
              <a:rect l="l" t="t" r="r" b="b"/>
              <a:pathLst>
                <a:path w="5919918" h="1020998">
                  <a:moveTo>
                    <a:pt x="5795457" y="1020998"/>
                  </a:moveTo>
                  <a:lnTo>
                    <a:pt x="124460" y="1020998"/>
                  </a:lnTo>
                  <a:cubicBezTo>
                    <a:pt x="55880" y="1020998"/>
                    <a:pt x="0" y="965118"/>
                    <a:pt x="0" y="89653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95458" y="0"/>
                  </a:lnTo>
                  <a:cubicBezTo>
                    <a:pt x="5864038" y="0"/>
                    <a:pt x="5919918" y="55880"/>
                    <a:pt x="5919918" y="124460"/>
                  </a:cubicBezTo>
                  <a:lnTo>
                    <a:pt x="5919918" y="896538"/>
                  </a:lnTo>
                  <a:cubicBezTo>
                    <a:pt x="5919918" y="965118"/>
                    <a:pt x="5864038" y="1020998"/>
                    <a:pt x="5795458" y="1020998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8502656" y="1523472"/>
            <a:ext cx="8756644" cy="1216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 dirty="0" err="1">
                <a:solidFill>
                  <a:srgbClr val="000000"/>
                </a:solidFill>
                <a:latin typeface="Open Sans"/>
              </a:rPr>
              <a:t>Реализовать</a:t>
            </a:r>
            <a:r>
              <a:rPr lang="en-US" sz="3500" dirty="0">
                <a:solidFill>
                  <a:srgbClr val="000000"/>
                </a:solidFill>
                <a:latin typeface="Open Sans"/>
              </a:rPr>
              <a:t> модуль “</a:t>
            </a:r>
            <a:r>
              <a:rPr lang="ru-RU" sz="3500" dirty="0">
                <a:solidFill>
                  <a:srgbClr val="000000"/>
                </a:solidFill>
                <a:latin typeface="Open Sans"/>
              </a:rPr>
              <a:t>Р</a:t>
            </a:r>
            <a:r>
              <a:rPr lang="en-US" sz="3500" dirty="0" err="1">
                <a:solidFill>
                  <a:srgbClr val="000000"/>
                </a:solidFill>
                <a:latin typeface="Open Sans"/>
              </a:rPr>
              <a:t>егистрация</a:t>
            </a:r>
            <a:r>
              <a:rPr lang="en-US" sz="35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Open Sans"/>
              </a:rPr>
              <a:t>коллективов</a:t>
            </a:r>
            <a:r>
              <a:rPr lang="en-US" sz="3500" dirty="0">
                <a:solidFill>
                  <a:srgbClr val="000000"/>
                </a:solidFill>
                <a:latin typeface="Open Sans"/>
              </a:rPr>
              <a:t>”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499027" y="4277072"/>
            <a:ext cx="8756644" cy="1843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 dirty="0" err="1">
                <a:solidFill>
                  <a:srgbClr val="000000"/>
                </a:solidFill>
                <a:latin typeface="Open Sans"/>
              </a:rPr>
              <a:t>Запустить</a:t>
            </a:r>
            <a:r>
              <a:rPr lang="en-US" sz="3500" dirty="0">
                <a:solidFill>
                  <a:srgbClr val="000000"/>
                </a:solidFill>
                <a:latin typeface="Open Sans"/>
              </a:rPr>
              <a:t> в</a:t>
            </a:r>
            <a:r>
              <a:rPr lang="ru-RU" sz="3500" dirty="0">
                <a:solidFill>
                  <a:srgbClr val="000000"/>
                </a:solidFill>
                <a:latin typeface="Open Sans"/>
              </a:rPr>
              <a:t> полноценную</a:t>
            </a:r>
            <a:r>
              <a:rPr lang="en-US" sz="35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ru-RU" sz="3500" dirty="0">
                <a:solidFill>
                  <a:srgbClr val="000000"/>
                </a:solidFill>
                <a:latin typeface="Open Sans"/>
              </a:rPr>
              <a:t>эксплуатацию</a:t>
            </a:r>
            <a:r>
              <a:rPr lang="en-US" sz="3500" dirty="0">
                <a:solidFill>
                  <a:srgbClr val="000000"/>
                </a:solidFill>
                <a:latin typeface="Open Sans"/>
              </a:rPr>
              <a:t> модуль</a:t>
            </a:r>
            <a:r>
              <a:rPr lang="ru-RU" sz="3500" dirty="0">
                <a:solidFill>
                  <a:srgbClr val="000000"/>
                </a:solidFill>
                <a:latin typeface="Open Sans"/>
              </a:rPr>
              <a:t> "Начисление рейтинговой стипендии"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99027" y="7678200"/>
            <a:ext cx="8756644" cy="1215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ru-RU" sz="3500" dirty="0">
                <a:solidFill>
                  <a:srgbClr val="000000"/>
                </a:solidFill>
                <a:latin typeface="Open Sans"/>
              </a:rPr>
              <a:t>Закончить</a:t>
            </a:r>
            <a:r>
              <a:rPr lang="en-US" sz="35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ru-RU" sz="3500" dirty="0">
                <a:solidFill>
                  <a:srgbClr val="000000"/>
                </a:solidFill>
                <a:latin typeface="Open Sans"/>
              </a:rPr>
              <a:t>анализ</a:t>
            </a:r>
            <a:r>
              <a:rPr lang="en-US" sz="3500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ru-RU" sz="3500" dirty="0">
                <a:solidFill>
                  <a:srgbClr val="000000"/>
                </a:solidFill>
                <a:latin typeface="Open Sans"/>
              </a:rPr>
              <a:t>модуля</a:t>
            </a:r>
            <a:r>
              <a:rPr lang="en-US" sz="3500" dirty="0">
                <a:solidFill>
                  <a:srgbClr val="000000"/>
                </a:solidFill>
                <a:latin typeface="Open Sans"/>
              </a:rPr>
              <a:t> “</a:t>
            </a:r>
            <a:r>
              <a:rPr lang="ru-RU" sz="3500" dirty="0">
                <a:solidFill>
                  <a:srgbClr val="000000"/>
                </a:solidFill>
                <a:latin typeface="Open Sans"/>
              </a:rPr>
              <a:t>Проведение мероприятий</a:t>
            </a:r>
            <a:r>
              <a:rPr lang="en-US" sz="3500" dirty="0">
                <a:solidFill>
                  <a:srgbClr val="000000"/>
                </a:solidFill>
                <a:latin typeface="Open Sans"/>
              </a:rPr>
              <a:t>”</a:t>
            </a: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9FC67566-ED52-4811-A656-EF104F363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924800" y="1942542"/>
            <a:ext cx="444559" cy="444559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4C99AC2C-4777-47DE-9316-B12828C01F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924800" y="5019906"/>
            <a:ext cx="444559" cy="4445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FFF3FA8-F0D4-452B-B880-38EB1B8AEF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924799" y="8097270"/>
            <a:ext cx="444559" cy="44455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3D1963B5-9327-4E87-9EB4-D073FCC882C4}"/>
              </a:ext>
            </a:extLst>
          </p:cNvPr>
          <p:cNvSpPr/>
          <p:nvPr/>
        </p:nvSpPr>
        <p:spPr>
          <a:xfrm>
            <a:off x="0" y="16328"/>
            <a:ext cx="18288000" cy="102706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6" name="Group 2">
            <a:extLst>
              <a:ext uri="{FF2B5EF4-FFF2-40B4-BE49-F238E27FC236}">
                <a16:creationId xmlns:a16="http://schemas.microsoft.com/office/drawing/2014/main" id="{841EA637-9CC3-45BB-8AE7-980B22B1323B}"/>
              </a:ext>
            </a:extLst>
          </p:cNvPr>
          <p:cNvGrpSpPr/>
          <p:nvPr/>
        </p:nvGrpSpPr>
        <p:grpSpPr>
          <a:xfrm>
            <a:off x="1028700" y="5771638"/>
            <a:ext cx="16230600" cy="381704"/>
            <a:chOff x="0" y="0"/>
            <a:chExt cx="21640800" cy="508939"/>
          </a:xfrm>
          <a:solidFill>
            <a:schemeClr val="tx1">
              <a:lumMod val="85000"/>
              <a:lumOff val="15000"/>
            </a:schemeClr>
          </a:solidFill>
        </p:grpSpPr>
        <p:pic>
          <p:nvPicPr>
            <p:cNvPr id="47" name="Picture 3">
              <a:extLst>
                <a:ext uri="{FF2B5EF4-FFF2-40B4-BE49-F238E27FC236}">
                  <a16:creationId xmlns:a16="http://schemas.microsoft.com/office/drawing/2014/main" id="{FEAAFA87-0454-437F-92C0-296BA6EE5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57374" cy="508939"/>
            </a:xfrm>
            <a:prstGeom prst="rect">
              <a:avLst/>
            </a:prstGeom>
          </p:spPr>
        </p:pic>
        <p:pic>
          <p:nvPicPr>
            <p:cNvPr id="48" name="Picture 4">
              <a:extLst>
                <a:ext uri="{FF2B5EF4-FFF2-40B4-BE49-F238E27FC236}">
                  <a16:creationId xmlns:a16="http://schemas.microsoft.com/office/drawing/2014/main" id="{94DA5656-19A9-4E55-93BE-4E38BB3EC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588949" y="0"/>
              <a:ext cx="5757374" cy="508939"/>
            </a:xfrm>
            <a:prstGeom prst="rect">
              <a:avLst/>
            </a:prstGeom>
          </p:spPr>
        </p:pic>
        <p:pic>
          <p:nvPicPr>
            <p:cNvPr id="49" name="Picture 5">
              <a:extLst>
                <a:ext uri="{FF2B5EF4-FFF2-40B4-BE49-F238E27FC236}">
                  <a16:creationId xmlns:a16="http://schemas.microsoft.com/office/drawing/2014/main" id="{926ED568-254A-4CB5-8420-655C940FA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5294477" y="0"/>
              <a:ext cx="5757374" cy="508939"/>
            </a:xfrm>
            <a:prstGeom prst="rect">
              <a:avLst/>
            </a:prstGeom>
          </p:spPr>
        </p:pic>
        <p:pic>
          <p:nvPicPr>
            <p:cNvPr id="50" name="Picture 6">
              <a:extLst>
                <a:ext uri="{FF2B5EF4-FFF2-40B4-BE49-F238E27FC236}">
                  <a16:creationId xmlns:a16="http://schemas.microsoft.com/office/drawing/2014/main" id="{36F1CC09-E817-4571-89A5-1BE23EB8D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5883426" y="0"/>
              <a:ext cx="5757374" cy="508939"/>
            </a:xfrm>
            <a:prstGeom prst="rect">
              <a:avLst/>
            </a:prstGeom>
          </p:spPr>
        </p:pic>
      </p:grpSp>
      <p:grpSp>
        <p:nvGrpSpPr>
          <p:cNvPr id="51" name="Group 7">
            <a:extLst>
              <a:ext uri="{FF2B5EF4-FFF2-40B4-BE49-F238E27FC236}">
                <a16:creationId xmlns:a16="http://schemas.microsoft.com/office/drawing/2014/main" id="{EA8C6572-BACD-40B9-9DA8-AD0254EF2823}"/>
              </a:ext>
            </a:extLst>
          </p:cNvPr>
          <p:cNvGrpSpPr/>
          <p:nvPr/>
        </p:nvGrpSpPr>
        <p:grpSpPr>
          <a:xfrm>
            <a:off x="1822112" y="5657246"/>
            <a:ext cx="609783" cy="1396556"/>
            <a:chOff x="0" y="0"/>
            <a:chExt cx="813044" cy="1862074"/>
          </a:xfrm>
          <a:solidFill>
            <a:schemeClr val="tx1">
              <a:lumMod val="85000"/>
              <a:lumOff val="15000"/>
            </a:schemeClr>
          </a:solidFill>
        </p:grpSpPr>
        <p:grpSp>
          <p:nvGrpSpPr>
            <p:cNvPr id="52" name="Group 8">
              <a:extLst>
                <a:ext uri="{FF2B5EF4-FFF2-40B4-BE49-F238E27FC236}">
                  <a16:creationId xmlns:a16="http://schemas.microsoft.com/office/drawing/2014/main" id="{9A7C25FB-2DC3-40AD-BA92-608A22D9D6CF}"/>
                </a:ext>
              </a:extLst>
            </p:cNvPr>
            <p:cNvGrpSpPr/>
            <p:nvPr/>
          </p:nvGrpSpPr>
          <p:grpSpPr>
            <a:xfrm rot="5400000">
              <a:off x="-321254" y="1018574"/>
              <a:ext cx="1455552" cy="231448"/>
              <a:chOff x="0" y="0"/>
              <a:chExt cx="3594100" cy="571500"/>
            </a:xfrm>
            <a:grpFill/>
          </p:grpSpPr>
          <p:sp>
            <p:nvSpPr>
              <p:cNvPr id="54" name="Freeform 9">
                <a:extLst>
                  <a:ext uri="{FF2B5EF4-FFF2-40B4-BE49-F238E27FC236}">
                    <a16:creationId xmlns:a16="http://schemas.microsoft.com/office/drawing/2014/main" id="{BFF1DAE0-278C-47D9-82CF-A57A1F9C0FB8}"/>
                  </a:ext>
                </a:extLst>
              </p:cNvPr>
              <p:cNvSpPr/>
              <p:nvPr/>
            </p:nvSpPr>
            <p:spPr>
              <a:xfrm>
                <a:off x="0" y="255270"/>
                <a:ext cx="359410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3594100" h="69850">
                    <a:moveTo>
                      <a:pt x="330327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3594100" y="69850"/>
                    </a:lnTo>
                    <a:lnTo>
                      <a:pt x="3594100" y="0"/>
                    </a:lnTo>
                    <a:close/>
                  </a:path>
                </a:pathLst>
              </a:custGeom>
              <a:grpFill/>
            </p:spPr>
          </p:sp>
        </p:grpSp>
        <p:pic>
          <p:nvPicPr>
            <p:cNvPr id="53" name="Picture 10">
              <a:extLst>
                <a:ext uri="{FF2B5EF4-FFF2-40B4-BE49-F238E27FC236}">
                  <a16:creationId xmlns:a16="http://schemas.microsoft.com/office/drawing/2014/main" id="{14350F0B-D484-4CEA-AB9C-813A7BF2F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13044" cy="813044"/>
            </a:xfrm>
            <a:prstGeom prst="rect">
              <a:avLst/>
            </a:prstGeom>
          </p:spPr>
        </p:pic>
      </p:grpSp>
      <p:grpSp>
        <p:nvGrpSpPr>
          <p:cNvPr id="55" name="Group 11">
            <a:extLst>
              <a:ext uri="{FF2B5EF4-FFF2-40B4-BE49-F238E27FC236}">
                <a16:creationId xmlns:a16="http://schemas.microsoft.com/office/drawing/2014/main" id="{FCE916F4-5D51-4014-AA6D-9C7C0B46CCA7}"/>
              </a:ext>
            </a:extLst>
          </p:cNvPr>
          <p:cNvGrpSpPr/>
          <p:nvPr/>
        </p:nvGrpSpPr>
        <p:grpSpPr>
          <a:xfrm>
            <a:off x="5573770" y="4756820"/>
            <a:ext cx="609783" cy="1510209"/>
            <a:chOff x="0" y="0"/>
            <a:chExt cx="813044" cy="2013612"/>
          </a:xfrm>
          <a:solidFill>
            <a:schemeClr val="tx1">
              <a:lumMod val="85000"/>
              <a:lumOff val="15000"/>
            </a:schemeClr>
          </a:solidFill>
        </p:grpSpPr>
        <p:grpSp>
          <p:nvGrpSpPr>
            <p:cNvPr id="56" name="Group 12">
              <a:extLst>
                <a:ext uri="{FF2B5EF4-FFF2-40B4-BE49-F238E27FC236}">
                  <a16:creationId xmlns:a16="http://schemas.microsoft.com/office/drawing/2014/main" id="{46C58B60-5373-455C-B3E3-3694643B16DE}"/>
                </a:ext>
              </a:extLst>
            </p:cNvPr>
            <p:cNvGrpSpPr/>
            <p:nvPr/>
          </p:nvGrpSpPr>
          <p:grpSpPr>
            <a:xfrm rot="5400000">
              <a:off x="-321254" y="612052"/>
              <a:ext cx="1455552" cy="231448"/>
              <a:chOff x="0" y="0"/>
              <a:chExt cx="3594100" cy="571500"/>
            </a:xfrm>
            <a:grpFill/>
          </p:grpSpPr>
          <p:sp>
            <p:nvSpPr>
              <p:cNvPr id="58" name="Freeform 13">
                <a:extLst>
                  <a:ext uri="{FF2B5EF4-FFF2-40B4-BE49-F238E27FC236}">
                    <a16:creationId xmlns:a16="http://schemas.microsoft.com/office/drawing/2014/main" id="{524E7B26-F49F-4676-9558-CA9DA9783C6A}"/>
                  </a:ext>
                </a:extLst>
              </p:cNvPr>
              <p:cNvSpPr/>
              <p:nvPr/>
            </p:nvSpPr>
            <p:spPr>
              <a:xfrm>
                <a:off x="0" y="255270"/>
                <a:ext cx="359410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3594100" h="69850">
                    <a:moveTo>
                      <a:pt x="330327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3594100" y="69850"/>
                    </a:lnTo>
                    <a:lnTo>
                      <a:pt x="3594100" y="0"/>
                    </a:lnTo>
                    <a:close/>
                  </a:path>
                </a:pathLst>
              </a:custGeom>
              <a:grpFill/>
            </p:spPr>
          </p:sp>
        </p:grpSp>
        <p:pic>
          <p:nvPicPr>
            <p:cNvPr id="57" name="Picture 14">
              <a:extLst>
                <a:ext uri="{FF2B5EF4-FFF2-40B4-BE49-F238E27FC236}">
                  <a16:creationId xmlns:a16="http://schemas.microsoft.com/office/drawing/2014/main" id="{9C92B25A-A610-4BD1-A21E-A8A86A93C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1200568"/>
              <a:ext cx="813044" cy="813044"/>
            </a:xfrm>
            <a:prstGeom prst="rect">
              <a:avLst/>
            </a:prstGeom>
          </p:spPr>
        </p:pic>
      </p:grpSp>
      <p:grpSp>
        <p:nvGrpSpPr>
          <p:cNvPr id="59" name="Group 15">
            <a:extLst>
              <a:ext uri="{FF2B5EF4-FFF2-40B4-BE49-F238E27FC236}">
                <a16:creationId xmlns:a16="http://schemas.microsoft.com/office/drawing/2014/main" id="{733AF620-111F-4145-80CC-B3A0E411850E}"/>
              </a:ext>
            </a:extLst>
          </p:cNvPr>
          <p:cNvGrpSpPr/>
          <p:nvPr/>
        </p:nvGrpSpPr>
        <p:grpSpPr>
          <a:xfrm>
            <a:off x="8839109" y="5657246"/>
            <a:ext cx="609783" cy="1522665"/>
            <a:chOff x="0" y="0"/>
            <a:chExt cx="813044" cy="2030220"/>
          </a:xfrm>
          <a:solidFill>
            <a:schemeClr val="tx1">
              <a:lumMod val="85000"/>
              <a:lumOff val="15000"/>
            </a:schemeClr>
          </a:solidFill>
        </p:grpSpPr>
        <p:grpSp>
          <p:nvGrpSpPr>
            <p:cNvPr id="60" name="Group 16">
              <a:extLst>
                <a:ext uri="{FF2B5EF4-FFF2-40B4-BE49-F238E27FC236}">
                  <a16:creationId xmlns:a16="http://schemas.microsoft.com/office/drawing/2014/main" id="{04DD8A01-3CBD-4CAB-A2C4-419752CFE271}"/>
                </a:ext>
              </a:extLst>
            </p:cNvPr>
            <p:cNvGrpSpPr/>
            <p:nvPr/>
          </p:nvGrpSpPr>
          <p:grpSpPr>
            <a:xfrm rot="5400000">
              <a:off x="-321254" y="1186720"/>
              <a:ext cx="1455552" cy="231448"/>
              <a:chOff x="0" y="0"/>
              <a:chExt cx="3594100" cy="571500"/>
            </a:xfrm>
            <a:grpFill/>
          </p:grpSpPr>
          <p:sp>
            <p:nvSpPr>
              <p:cNvPr id="62" name="Freeform 17">
                <a:extLst>
                  <a:ext uri="{FF2B5EF4-FFF2-40B4-BE49-F238E27FC236}">
                    <a16:creationId xmlns:a16="http://schemas.microsoft.com/office/drawing/2014/main" id="{D324FB96-E93A-4E9A-BFE9-22F992730F0F}"/>
                  </a:ext>
                </a:extLst>
              </p:cNvPr>
              <p:cNvSpPr/>
              <p:nvPr/>
            </p:nvSpPr>
            <p:spPr>
              <a:xfrm>
                <a:off x="0" y="255270"/>
                <a:ext cx="359410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3594100" h="69850">
                    <a:moveTo>
                      <a:pt x="330327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3594100" y="69850"/>
                    </a:lnTo>
                    <a:lnTo>
                      <a:pt x="3594100" y="0"/>
                    </a:lnTo>
                    <a:close/>
                  </a:path>
                </a:pathLst>
              </a:custGeom>
              <a:grpFill/>
            </p:spPr>
          </p:sp>
        </p:grpSp>
        <p:pic>
          <p:nvPicPr>
            <p:cNvPr id="61" name="Picture 18">
              <a:extLst>
                <a:ext uri="{FF2B5EF4-FFF2-40B4-BE49-F238E27FC236}">
                  <a16:creationId xmlns:a16="http://schemas.microsoft.com/office/drawing/2014/main" id="{335E6D3F-7092-48FA-9A84-BAD2B3FE2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13044" cy="813044"/>
            </a:xfrm>
            <a:prstGeom prst="rect">
              <a:avLst/>
            </a:prstGeom>
          </p:spPr>
        </p:pic>
      </p:grpSp>
      <p:grpSp>
        <p:nvGrpSpPr>
          <p:cNvPr id="63" name="Group 19">
            <a:extLst>
              <a:ext uri="{FF2B5EF4-FFF2-40B4-BE49-F238E27FC236}">
                <a16:creationId xmlns:a16="http://schemas.microsoft.com/office/drawing/2014/main" id="{DBF94CA7-1479-4AAA-8E2B-2A20AB7347C0}"/>
              </a:ext>
            </a:extLst>
          </p:cNvPr>
          <p:cNvGrpSpPr/>
          <p:nvPr/>
        </p:nvGrpSpPr>
        <p:grpSpPr>
          <a:xfrm>
            <a:off x="12074184" y="4756820"/>
            <a:ext cx="609783" cy="1510209"/>
            <a:chOff x="0" y="0"/>
            <a:chExt cx="813044" cy="2013612"/>
          </a:xfrm>
          <a:solidFill>
            <a:schemeClr val="tx1">
              <a:lumMod val="85000"/>
              <a:lumOff val="15000"/>
            </a:schemeClr>
          </a:solidFill>
        </p:grpSpPr>
        <p:grpSp>
          <p:nvGrpSpPr>
            <p:cNvPr id="64" name="Group 20">
              <a:extLst>
                <a:ext uri="{FF2B5EF4-FFF2-40B4-BE49-F238E27FC236}">
                  <a16:creationId xmlns:a16="http://schemas.microsoft.com/office/drawing/2014/main" id="{8209F444-5C78-4774-82E2-64266E01B832}"/>
                </a:ext>
              </a:extLst>
            </p:cNvPr>
            <p:cNvGrpSpPr/>
            <p:nvPr/>
          </p:nvGrpSpPr>
          <p:grpSpPr>
            <a:xfrm rot="5400000">
              <a:off x="-321254" y="612052"/>
              <a:ext cx="1455552" cy="231448"/>
              <a:chOff x="0" y="0"/>
              <a:chExt cx="3594100" cy="571500"/>
            </a:xfrm>
            <a:grpFill/>
          </p:grpSpPr>
          <p:sp>
            <p:nvSpPr>
              <p:cNvPr id="66" name="Freeform 21">
                <a:extLst>
                  <a:ext uri="{FF2B5EF4-FFF2-40B4-BE49-F238E27FC236}">
                    <a16:creationId xmlns:a16="http://schemas.microsoft.com/office/drawing/2014/main" id="{AC957A7F-1AFC-48E1-B3CD-C191302DAFC9}"/>
                  </a:ext>
                </a:extLst>
              </p:cNvPr>
              <p:cNvSpPr/>
              <p:nvPr/>
            </p:nvSpPr>
            <p:spPr>
              <a:xfrm>
                <a:off x="0" y="255270"/>
                <a:ext cx="359410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3594100" h="69850">
                    <a:moveTo>
                      <a:pt x="330327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3594100" y="69850"/>
                    </a:lnTo>
                    <a:lnTo>
                      <a:pt x="3594100" y="0"/>
                    </a:lnTo>
                    <a:close/>
                  </a:path>
                </a:pathLst>
              </a:custGeom>
              <a:grpFill/>
            </p:spPr>
          </p:sp>
        </p:grpSp>
        <p:pic>
          <p:nvPicPr>
            <p:cNvPr id="65" name="Picture 22">
              <a:extLst>
                <a:ext uri="{FF2B5EF4-FFF2-40B4-BE49-F238E27FC236}">
                  <a16:creationId xmlns:a16="http://schemas.microsoft.com/office/drawing/2014/main" id="{3606456D-BAFC-4D8F-97C5-06A081893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1200568"/>
              <a:ext cx="813044" cy="813044"/>
            </a:xfrm>
            <a:prstGeom prst="rect">
              <a:avLst/>
            </a:prstGeom>
          </p:spPr>
        </p:pic>
      </p:grpSp>
      <p:grpSp>
        <p:nvGrpSpPr>
          <p:cNvPr id="67" name="Group 23">
            <a:extLst>
              <a:ext uri="{FF2B5EF4-FFF2-40B4-BE49-F238E27FC236}">
                <a16:creationId xmlns:a16="http://schemas.microsoft.com/office/drawing/2014/main" id="{DB4DD878-8F8E-4A70-B1C0-3635A65B1D23}"/>
              </a:ext>
            </a:extLst>
          </p:cNvPr>
          <p:cNvGrpSpPr/>
          <p:nvPr/>
        </p:nvGrpSpPr>
        <p:grpSpPr>
          <a:xfrm>
            <a:off x="15276770" y="5657246"/>
            <a:ext cx="609783" cy="1522665"/>
            <a:chOff x="0" y="0"/>
            <a:chExt cx="813044" cy="2030220"/>
          </a:xfrm>
          <a:solidFill>
            <a:schemeClr val="tx1">
              <a:lumMod val="85000"/>
              <a:lumOff val="15000"/>
            </a:schemeClr>
          </a:solidFill>
        </p:grpSpPr>
        <p:grpSp>
          <p:nvGrpSpPr>
            <p:cNvPr id="68" name="Group 24">
              <a:extLst>
                <a:ext uri="{FF2B5EF4-FFF2-40B4-BE49-F238E27FC236}">
                  <a16:creationId xmlns:a16="http://schemas.microsoft.com/office/drawing/2014/main" id="{A743EADF-5204-4CCE-8C2E-540940A57D6C}"/>
                </a:ext>
              </a:extLst>
            </p:cNvPr>
            <p:cNvGrpSpPr/>
            <p:nvPr/>
          </p:nvGrpSpPr>
          <p:grpSpPr>
            <a:xfrm rot="5400000">
              <a:off x="-321254" y="1186720"/>
              <a:ext cx="1455552" cy="231448"/>
              <a:chOff x="0" y="0"/>
              <a:chExt cx="3594100" cy="571500"/>
            </a:xfrm>
            <a:grpFill/>
          </p:grpSpPr>
          <p:sp>
            <p:nvSpPr>
              <p:cNvPr id="70" name="Freeform 25">
                <a:extLst>
                  <a:ext uri="{FF2B5EF4-FFF2-40B4-BE49-F238E27FC236}">
                    <a16:creationId xmlns:a16="http://schemas.microsoft.com/office/drawing/2014/main" id="{7150A5FD-C596-45A8-98E4-D9CE9635D797}"/>
                  </a:ext>
                </a:extLst>
              </p:cNvPr>
              <p:cNvSpPr/>
              <p:nvPr/>
            </p:nvSpPr>
            <p:spPr>
              <a:xfrm>
                <a:off x="0" y="255270"/>
                <a:ext cx="359410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3594100" h="69850">
                    <a:moveTo>
                      <a:pt x="330327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3594100" y="69850"/>
                    </a:lnTo>
                    <a:lnTo>
                      <a:pt x="3594100" y="0"/>
                    </a:lnTo>
                    <a:close/>
                  </a:path>
                </a:pathLst>
              </a:custGeom>
              <a:grpFill/>
            </p:spPr>
          </p:sp>
        </p:grpSp>
        <p:pic>
          <p:nvPicPr>
            <p:cNvPr id="69" name="Picture 26">
              <a:extLst>
                <a:ext uri="{FF2B5EF4-FFF2-40B4-BE49-F238E27FC236}">
                  <a16:creationId xmlns:a16="http://schemas.microsoft.com/office/drawing/2014/main" id="{68BBC04C-D933-4405-AB45-11521F68B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13044" cy="813044"/>
            </a:xfrm>
            <a:prstGeom prst="rect">
              <a:avLst/>
            </a:prstGeom>
          </p:spPr>
        </p:pic>
      </p:grpSp>
      <p:grpSp>
        <p:nvGrpSpPr>
          <p:cNvPr id="71" name="Group 27">
            <a:extLst>
              <a:ext uri="{FF2B5EF4-FFF2-40B4-BE49-F238E27FC236}">
                <a16:creationId xmlns:a16="http://schemas.microsoft.com/office/drawing/2014/main" id="{8D3DDE59-0FD7-4D4C-91E8-98476B898C79}"/>
              </a:ext>
            </a:extLst>
          </p:cNvPr>
          <p:cNvGrpSpPr/>
          <p:nvPr/>
        </p:nvGrpSpPr>
        <p:grpSpPr>
          <a:xfrm>
            <a:off x="6365303" y="6915869"/>
            <a:ext cx="4795830" cy="1588206"/>
            <a:chOff x="-1" y="-147537"/>
            <a:chExt cx="5318223" cy="2117607"/>
          </a:xfrm>
        </p:grpSpPr>
        <p:sp>
          <p:nvSpPr>
            <p:cNvPr id="72" name="TextBox 28">
              <a:extLst>
                <a:ext uri="{FF2B5EF4-FFF2-40B4-BE49-F238E27FC236}">
                  <a16:creationId xmlns:a16="http://schemas.microsoft.com/office/drawing/2014/main" id="{EF478D41-BCCB-433F-8655-772DC5360037}"/>
                </a:ext>
              </a:extLst>
            </p:cNvPr>
            <p:cNvSpPr txBox="1"/>
            <p:nvPr/>
          </p:nvSpPr>
          <p:spPr>
            <a:xfrm>
              <a:off x="17527" y="684932"/>
              <a:ext cx="5300695" cy="12851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99"/>
                </a:lnSpc>
              </a:pPr>
              <a:r>
                <a:rPr lang="ru-RU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П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одач</a:t>
              </a:r>
              <a:r>
                <a:rPr lang="ru-RU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а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заявки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на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рейтинговую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стипендию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студента</a:t>
              </a:r>
              <a:endParaRPr lang="en-US" sz="1999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3" name="TextBox 29">
              <a:extLst>
                <a:ext uri="{FF2B5EF4-FFF2-40B4-BE49-F238E27FC236}">
                  <a16:creationId xmlns:a16="http://schemas.microsoft.com/office/drawing/2014/main" id="{E15DB72B-4CD7-46C5-BBBC-CEA94508E885}"/>
                </a:ext>
              </a:extLst>
            </p:cNvPr>
            <p:cNvSpPr txBox="1"/>
            <p:nvPr/>
          </p:nvSpPr>
          <p:spPr>
            <a:xfrm>
              <a:off x="-1" y="-147537"/>
              <a:ext cx="4898979" cy="15422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799"/>
                </a:lnSpc>
              </a:pPr>
              <a:r>
                <a:rPr lang="en-US" sz="2399" dirty="0" err="1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Формирование</a:t>
              </a:r>
              <a:r>
                <a:rPr lang="en-US" sz="2399" dirty="0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 </a:t>
              </a:r>
              <a:r>
                <a:rPr lang="en-US" sz="2399" dirty="0" err="1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заявки</a:t>
              </a:r>
              <a:endParaRPr lang="en-US" sz="2399" dirty="0">
                <a:solidFill>
                  <a:srgbClr val="2B529D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74" name="Group 30">
            <a:extLst>
              <a:ext uri="{FF2B5EF4-FFF2-40B4-BE49-F238E27FC236}">
                <a16:creationId xmlns:a16="http://schemas.microsoft.com/office/drawing/2014/main" id="{E738C18F-D262-4566-8834-04ADF95E677D}"/>
              </a:ext>
            </a:extLst>
          </p:cNvPr>
          <p:cNvGrpSpPr/>
          <p:nvPr/>
        </p:nvGrpSpPr>
        <p:grpSpPr>
          <a:xfrm>
            <a:off x="10912800" y="2752102"/>
            <a:ext cx="4973753" cy="1988765"/>
            <a:chOff x="0" y="-52164"/>
            <a:chExt cx="6631670" cy="2651687"/>
          </a:xfrm>
        </p:grpSpPr>
        <p:sp>
          <p:nvSpPr>
            <p:cNvPr id="75" name="TextBox 31">
              <a:extLst>
                <a:ext uri="{FF2B5EF4-FFF2-40B4-BE49-F238E27FC236}">
                  <a16:creationId xmlns:a16="http://schemas.microsoft.com/office/drawing/2014/main" id="{709E715B-B617-4A64-BAA5-4F1FD6A0E9D3}"/>
                </a:ext>
              </a:extLst>
            </p:cNvPr>
            <p:cNvSpPr txBox="1"/>
            <p:nvPr/>
          </p:nvSpPr>
          <p:spPr>
            <a:xfrm>
              <a:off x="0" y="630436"/>
              <a:ext cx="6631670" cy="19690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99"/>
                </a:lnSpc>
              </a:pPr>
              <a:r>
                <a:rPr lang="ru-RU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Процесс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проверки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поданных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студентами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заявок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ответственными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за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направления</a:t>
              </a:r>
              <a:endParaRPr lang="en-US" sz="1999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6" name="TextBox 32">
              <a:extLst>
                <a:ext uri="{FF2B5EF4-FFF2-40B4-BE49-F238E27FC236}">
                  <a16:creationId xmlns:a16="http://schemas.microsoft.com/office/drawing/2014/main" id="{85E00744-A15A-43D8-8223-51B6610DF0D7}"/>
                </a:ext>
              </a:extLst>
            </p:cNvPr>
            <p:cNvSpPr txBox="1"/>
            <p:nvPr/>
          </p:nvSpPr>
          <p:spPr>
            <a:xfrm>
              <a:off x="0" y="-52164"/>
              <a:ext cx="4648242" cy="718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99"/>
                </a:lnSpc>
              </a:pPr>
              <a:r>
                <a:rPr lang="en-US" sz="2399" dirty="0" err="1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Проверка</a:t>
              </a:r>
              <a:r>
                <a:rPr lang="en-US" sz="2399" dirty="0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 </a:t>
              </a:r>
              <a:r>
                <a:rPr lang="en-US" sz="2399" dirty="0" err="1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заявки</a:t>
              </a:r>
              <a:endParaRPr lang="en-US" sz="2399" dirty="0">
                <a:solidFill>
                  <a:srgbClr val="2B529D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77" name="Group 33">
            <a:extLst>
              <a:ext uri="{FF2B5EF4-FFF2-40B4-BE49-F238E27FC236}">
                <a16:creationId xmlns:a16="http://schemas.microsoft.com/office/drawing/2014/main" id="{C8D50925-71EC-4C5B-93CD-C02224AB4A2C}"/>
              </a:ext>
            </a:extLst>
          </p:cNvPr>
          <p:cNvGrpSpPr/>
          <p:nvPr/>
        </p:nvGrpSpPr>
        <p:grpSpPr>
          <a:xfrm>
            <a:off x="430350" y="6833691"/>
            <a:ext cx="5482260" cy="1486501"/>
            <a:chOff x="-29789" y="-171449"/>
            <a:chExt cx="7309680" cy="1982002"/>
          </a:xfrm>
        </p:grpSpPr>
        <p:sp>
          <p:nvSpPr>
            <p:cNvPr id="78" name="TextBox 34">
              <a:extLst>
                <a:ext uri="{FF2B5EF4-FFF2-40B4-BE49-F238E27FC236}">
                  <a16:creationId xmlns:a16="http://schemas.microsoft.com/office/drawing/2014/main" id="{DA90811B-9EA5-4685-B714-80EFD6380F7E}"/>
                </a:ext>
              </a:extLst>
            </p:cNvPr>
            <p:cNvSpPr txBox="1"/>
            <p:nvPr/>
          </p:nvSpPr>
          <p:spPr>
            <a:xfrm>
              <a:off x="-29789" y="525414"/>
              <a:ext cx="7309680" cy="12851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99"/>
                </a:lnSpc>
              </a:pP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Создание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коллективов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</a:t>
              </a:r>
              <a:r>
                <a:rPr lang="ru-RU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регистрация участников,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отслеживание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их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активности</a:t>
              </a:r>
              <a:endParaRPr lang="en-US" sz="1999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9" name="TextBox 35">
              <a:extLst>
                <a:ext uri="{FF2B5EF4-FFF2-40B4-BE49-F238E27FC236}">
                  <a16:creationId xmlns:a16="http://schemas.microsoft.com/office/drawing/2014/main" id="{F551CC55-D2F9-47CB-860B-594E869AD0C4}"/>
                </a:ext>
              </a:extLst>
            </p:cNvPr>
            <p:cNvSpPr txBox="1"/>
            <p:nvPr/>
          </p:nvSpPr>
          <p:spPr>
            <a:xfrm>
              <a:off x="0" y="-171449"/>
              <a:ext cx="6062488" cy="7214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799"/>
                </a:lnSpc>
              </a:pPr>
              <a:r>
                <a:rPr lang="en-US" sz="2399" dirty="0" err="1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Регистрация</a:t>
              </a:r>
              <a:r>
                <a:rPr lang="en-US" sz="2399" dirty="0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 </a:t>
              </a:r>
              <a:r>
                <a:rPr lang="en-US" sz="2399" dirty="0" err="1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коллективов</a:t>
              </a:r>
              <a:endParaRPr lang="en-US" sz="2399" dirty="0">
                <a:solidFill>
                  <a:srgbClr val="2B529D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80" name="Group 36">
            <a:extLst>
              <a:ext uri="{FF2B5EF4-FFF2-40B4-BE49-F238E27FC236}">
                <a16:creationId xmlns:a16="http://schemas.microsoft.com/office/drawing/2014/main" id="{A0B5EBA7-8820-497E-B24A-C0F55C987949}"/>
              </a:ext>
            </a:extLst>
          </p:cNvPr>
          <p:cNvGrpSpPr/>
          <p:nvPr/>
        </p:nvGrpSpPr>
        <p:grpSpPr>
          <a:xfrm>
            <a:off x="4267200" y="3251902"/>
            <a:ext cx="5410799" cy="1437749"/>
            <a:chOff x="-1" y="-171449"/>
            <a:chExt cx="7214398" cy="1916999"/>
          </a:xfrm>
        </p:grpSpPr>
        <p:sp>
          <p:nvSpPr>
            <p:cNvPr id="81" name="TextBox 37">
              <a:extLst>
                <a:ext uri="{FF2B5EF4-FFF2-40B4-BE49-F238E27FC236}">
                  <a16:creationId xmlns:a16="http://schemas.microsoft.com/office/drawing/2014/main" id="{2116359C-D242-4561-819B-E89DA286EC79}"/>
                </a:ext>
              </a:extLst>
            </p:cNvPr>
            <p:cNvSpPr txBox="1"/>
            <p:nvPr/>
          </p:nvSpPr>
          <p:spPr>
            <a:xfrm>
              <a:off x="-1" y="460411"/>
              <a:ext cx="7214398" cy="12851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99"/>
                </a:lnSpc>
              </a:pP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Автоматизация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процессов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проведения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мероприятий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ИрНИТУ</a:t>
              </a:r>
              <a:endParaRPr lang="en-US" sz="1999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2" name="TextBox 38">
              <a:extLst>
                <a:ext uri="{FF2B5EF4-FFF2-40B4-BE49-F238E27FC236}">
                  <a16:creationId xmlns:a16="http://schemas.microsoft.com/office/drawing/2014/main" id="{01C423BD-05AA-4FB8-9AF3-85F732582B2A}"/>
                </a:ext>
              </a:extLst>
            </p:cNvPr>
            <p:cNvSpPr txBox="1"/>
            <p:nvPr/>
          </p:nvSpPr>
          <p:spPr>
            <a:xfrm>
              <a:off x="-1" y="-171449"/>
              <a:ext cx="6041999" cy="7214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799"/>
                </a:lnSpc>
              </a:pPr>
              <a:r>
                <a:rPr lang="en-US" sz="2399" dirty="0" err="1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Проведение</a:t>
              </a:r>
              <a:r>
                <a:rPr lang="en-US" sz="2399" dirty="0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 </a:t>
              </a:r>
              <a:r>
                <a:rPr lang="en-US" sz="2399" dirty="0" err="1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мероприятий</a:t>
              </a:r>
              <a:endParaRPr lang="en-US" sz="2399" dirty="0">
                <a:solidFill>
                  <a:srgbClr val="2B529D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grpSp>
        <p:nvGrpSpPr>
          <p:cNvPr id="83" name="Group 39">
            <a:extLst>
              <a:ext uri="{FF2B5EF4-FFF2-40B4-BE49-F238E27FC236}">
                <a16:creationId xmlns:a16="http://schemas.microsoft.com/office/drawing/2014/main" id="{EF64422E-E4DB-416F-8876-9058F141CD0E}"/>
              </a:ext>
            </a:extLst>
          </p:cNvPr>
          <p:cNvGrpSpPr/>
          <p:nvPr/>
        </p:nvGrpSpPr>
        <p:grpSpPr>
          <a:xfrm>
            <a:off x="12074184" y="7161977"/>
            <a:ext cx="6213816" cy="2165343"/>
            <a:chOff x="0" y="-171449"/>
            <a:chExt cx="8285089" cy="2887124"/>
          </a:xfrm>
        </p:grpSpPr>
        <p:sp>
          <p:nvSpPr>
            <p:cNvPr id="84" name="TextBox 40">
              <a:extLst>
                <a:ext uri="{FF2B5EF4-FFF2-40B4-BE49-F238E27FC236}">
                  <a16:creationId xmlns:a16="http://schemas.microsoft.com/office/drawing/2014/main" id="{6F048F9B-1F4D-40C2-806F-A5096EC71C9E}"/>
                </a:ext>
              </a:extLst>
            </p:cNvPr>
            <p:cNvSpPr txBox="1"/>
            <p:nvPr/>
          </p:nvSpPr>
          <p:spPr>
            <a:xfrm>
              <a:off x="0" y="1430536"/>
              <a:ext cx="8285089" cy="12851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99"/>
                </a:lnSpc>
              </a:pPr>
              <a:r>
                <a:rPr lang="ru-RU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О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бработк</a:t>
              </a:r>
              <a:r>
                <a:rPr lang="ru-RU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а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полученных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заявок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на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рейтинговую</a:t>
              </a:r>
              <a:r>
                <a:rPr lang="en-US" sz="1999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999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стипендию</a:t>
              </a:r>
              <a:endParaRPr lang="en-US" sz="1999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5" name="TextBox 41">
              <a:extLst>
                <a:ext uri="{FF2B5EF4-FFF2-40B4-BE49-F238E27FC236}">
                  <a16:creationId xmlns:a16="http://schemas.microsoft.com/office/drawing/2014/main" id="{9BC3D0F3-290F-433C-9ED8-F7D68C3A8675}"/>
                </a:ext>
              </a:extLst>
            </p:cNvPr>
            <p:cNvSpPr txBox="1"/>
            <p:nvPr/>
          </p:nvSpPr>
          <p:spPr>
            <a:xfrm>
              <a:off x="0" y="-171449"/>
              <a:ext cx="6045975" cy="1529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99"/>
                </a:lnSpc>
              </a:pPr>
              <a:r>
                <a:rPr lang="en-US" sz="2399" dirty="0" err="1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Начисление</a:t>
              </a:r>
              <a:r>
                <a:rPr lang="en-US" sz="2399" dirty="0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 </a:t>
              </a:r>
              <a:r>
                <a:rPr lang="en-US" sz="2399" dirty="0" err="1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рейтинговой</a:t>
              </a:r>
              <a:r>
                <a:rPr lang="en-US" sz="2399" dirty="0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 </a:t>
              </a:r>
              <a:r>
                <a:rPr lang="en-US" sz="2399" dirty="0" err="1">
                  <a:solidFill>
                    <a:srgbClr val="2B529D"/>
                  </a:solidFill>
                  <a:latin typeface="Open Sans Extra Bold" panose="020B0604020202020204" charset="0"/>
                  <a:ea typeface="Open Sans Extra Bold" panose="020B0604020202020204" charset="0"/>
                  <a:cs typeface="Open Sans Extra Bold" panose="020B0604020202020204" charset="0"/>
                </a:rPr>
                <a:t>стипендии</a:t>
              </a:r>
              <a:endParaRPr lang="en-US" sz="2399" dirty="0">
                <a:solidFill>
                  <a:srgbClr val="2B529D"/>
                </a:solidFill>
                <a:latin typeface="Open Sans Extra Bold" panose="020B0604020202020204" charset="0"/>
                <a:ea typeface="Open Sans Extra Bold" panose="020B0604020202020204" charset="0"/>
                <a:cs typeface="Open Sans Extra Bold" panose="020B0604020202020204" charset="0"/>
              </a:endParaRPr>
            </a:p>
          </p:txBody>
        </p:sp>
      </p:grpSp>
      <p:sp>
        <p:nvSpPr>
          <p:cNvPr id="87" name="TextBox 42">
            <a:extLst>
              <a:ext uri="{FF2B5EF4-FFF2-40B4-BE49-F238E27FC236}">
                <a16:creationId xmlns:a16="http://schemas.microsoft.com/office/drawing/2014/main" id="{2AA62CBC-BCF2-4898-827C-178417C2479B}"/>
              </a:ext>
            </a:extLst>
          </p:cNvPr>
          <p:cNvSpPr txBox="1"/>
          <p:nvPr/>
        </p:nvSpPr>
        <p:spPr>
          <a:xfrm>
            <a:off x="1028700" y="952500"/>
            <a:ext cx="6827048" cy="75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4500" dirty="0" err="1">
                <a:latin typeface="Raleway Bold" pitchFamily="2" charset="-52"/>
              </a:rPr>
              <a:t>Модули</a:t>
            </a:r>
            <a:r>
              <a:rPr lang="en-US" sz="4500" dirty="0">
                <a:latin typeface="Raleway Bold" pitchFamily="2" charset="-52"/>
              </a:rPr>
              <a:t> </a:t>
            </a:r>
            <a:r>
              <a:rPr lang="en-US" sz="4500" dirty="0" err="1">
                <a:latin typeface="Raleway Bold" pitchFamily="2" charset="-52"/>
              </a:rPr>
              <a:t>системы</a:t>
            </a:r>
            <a:endParaRPr lang="en-US" sz="4500" dirty="0">
              <a:latin typeface="Raleway Bold" pitchFamily="2" charset="-52"/>
            </a:endParaRPr>
          </a:p>
        </p:txBody>
      </p:sp>
      <p:pic>
        <p:nvPicPr>
          <p:cNvPr id="89" name="Picture 2">
            <a:extLst>
              <a:ext uri="{FF2B5EF4-FFF2-40B4-BE49-F238E27FC236}">
                <a16:creationId xmlns:a16="http://schemas.microsoft.com/office/drawing/2014/main" id="{D8703787-E13A-4D27-9CEF-F7553A28A9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2600751">
            <a:off x="13749446" y="-4607990"/>
            <a:ext cx="10588697" cy="11135341"/>
          </a:xfrm>
          <a:prstGeom prst="rect">
            <a:avLst/>
          </a:prstGeom>
        </p:spPr>
      </p:pic>
      <p:pic>
        <p:nvPicPr>
          <p:cNvPr id="90" name="Picture 2">
            <a:extLst>
              <a:ext uri="{FF2B5EF4-FFF2-40B4-BE49-F238E27FC236}">
                <a16:creationId xmlns:a16="http://schemas.microsoft.com/office/drawing/2014/main" id="{DD42AC90-73F8-4176-AE67-7DE6F1FFCC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690353">
            <a:off x="-7005625" y="-115925"/>
            <a:ext cx="8358343" cy="823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985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465875"/>
            <a:ext cx="8517863" cy="389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16"/>
              </a:lnSpc>
            </a:pPr>
            <a:r>
              <a:rPr lang="en-US" sz="6324" dirty="0">
                <a:solidFill>
                  <a:srgbClr val="000000"/>
                </a:solidFill>
                <a:latin typeface="Raleway"/>
              </a:rPr>
              <a:t>Модуль "</a:t>
            </a:r>
            <a:r>
              <a:rPr lang="en-US" sz="6324" dirty="0" err="1">
                <a:solidFill>
                  <a:srgbClr val="000000"/>
                </a:solidFill>
                <a:latin typeface="Raleway"/>
              </a:rPr>
              <a:t>Начисление</a:t>
            </a:r>
            <a:r>
              <a:rPr lang="en-US" sz="6324" dirty="0">
                <a:solidFill>
                  <a:srgbClr val="000000"/>
                </a:solidFill>
                <a:latin typeface="Raleway"/>
              </a:rPr>
              <a:t> </a:t>
            </a:r>
            <a:r>
              <a:rPr lang="en-US" sz="6324" dirty="0" err="1">
                <a:solidFill>
                  <a:srgbClr val="000000"/>
                </a:solidFill>
                <a:latin typeface="Raleway"/>
              </a:rPr>
              <a:t>рейтинговой</a:t>
            </a:r>
            <a:r>
              <a:rPr lang="en-US" sz="6324" dirty="0">
                <a:solidFill>
                  <a:srgbClr val="000000"/>
                </a:solidFill>
                <a:latin typeface="Raleway"/>
              </a:rPr>
              <a:t> </a:t>
            </a:r>
            <a:r>
              <a:rPr lang="en-US" sz="6324" dirty="0" err="1">
                <a:solidFill>
                  <a:srgbClr val="000000"/>
                </a:solidFill>
                <a:latin typeface="Raleway"/>
              </a:rPr>
              <a:t>стипендии</a:t>
            </a:r>
            <a:r>
              <a:rPr lang="en-US" sz="6324" dirty="0">
                <a:solidFill>
                  <a:srgbClr val="000000"/>
                </a:solidFill>
                <a:latin typeface="Raleway"/>
              </a:rPr>
              <a:t>"</a:t>
            </a:r>
          </a:p>
          <a:p>
            <a:pPr>
              <a:lnSpc>
                <a:spcPts val="7716"/>
              </a:lnSpc>
            </a:pPr>
            <a:endParaRPr lang="en-US" sz="6324" dirty="0">
              <a:solidFill>
                <a:srgbClr val="000000"/>
              </a:solidFill>
              <a:latin typeface="Raleway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850119" y="1809330"/>
            <a:ext cx="444559" cy="44455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850119" y="3363918"/>
            <a:ext cx="444559" cy="444559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742910" y="1494450"/>
            <a:ext cx="6110206" cy="1074319"/>
            <a:chOff x="0" y="0"/>
            <a:chExt cx="5384045" cy="9466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384045" cy="946643"/>
            </a:xfrm>
            <a:custGeom>
              <a:avLst/>
              <a:gdLst/>
              <a:ahLst/>
              <a:cxnLst/>
              <a:rect l="l" t="t" r="r" b="b"/>
              <a:pathLst>
                <a:path w="5384045" h="946643">
                  <a:moveTo>
                    <a:pt x="5259585" y="946643"/>
                  </a:moveTo>
                  <a:lnTo>
                    <a:pt x="124460" y="946643"/>
                  </a:lnTo>
                  <a:cubicBezTo>
                    <a:pt x="55880" y="946643"/>
                    <a:pt x="0" y="890763"/>
                    <a:pt x="0" y="8221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59585" y="0"/>
                  </a:lnTo>
                  <a:cubicBezTo>
                    <a:pt x="5328165" y="0"/>
                    <a:pt x="5384045" y="55880"/>
                    <a:pt x="5384045" y="124460"/>
                  </a:cubicBezTo>
                  <a:lnTo>
                    <a:pt x="5384045" y="822183"/>
                  </a:lnTo>
                  <a:cubicBezTo>
                    <a:pt x="5384045" y="890763"/>
                    <a:pt x="5328165" y="946643"/>
                    <a:pt x="5259585" y="946643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742910" y="3050395"/>
            <a:ext cx="6110206" cy="1074319"/>
            <a:chOff x="0" y="0"/>
            <a:chExt cx="5384045" cy="9466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384045" cy="946643"/>
            </a:xfrm>
            <a:custGeom>
              <a:avLst/>
              <a:gdLst/>
              <a:ahLst/>
              <a:cxnLst/>
              <a:rect l="l" t="t" r="r" b="b"/>
              <a:pathLst>
                <a:path w="5384045" h="946643">
                  <a:moveTo>
                    <a:pt x="5259585" y="946643"/>
                  </a:moveTo>
                  <a:lnTo>
                    <a:pt x="124460" y="946643"/>
                  </a:lnTo>
                  <a:cubicBezTo>
                    <a:pt x="55880" y="946643"/>
                    <a:pt x="0" y="890763"/>
                    <a:pt x="0" y="8221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59585" y="0"/>
                  </a:lnTo>
                  <a:cubicBezTo>
                    <a:pt x="5328165" y="0"/>
                    <a:pt x="5384045" y="55880"/>
                    <a:pt x="5384045" y="124460"/>
                  </a:cubicBezTo>
                  <a:lnTo>
                    <a:pt x="5384045" y="822183"/>
                  </a:lnTo>
                  <a:cubicBezTo>
                    <a:pt x="5384045" y="890763"/>
                    <a:pt x="5328165" y="946643"/>
                    <a:pt x="5259585" y="946643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742910" y="4606340"/>
            <a:ext cx="6110206" cy="1074319"/>
            <a:chOff x="0" y="0"/>
            <a:chExt cx="5384045" cy="94664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84045" cy="946643"/>
            </a:xfrm>
            <a:custGeom>
              <a:avLst/>
              <a:gdLst/>
              <a:ahLst/>
              <a:cxnLst/>
              <a:rect l="l" t="t" r="r" b="b"/>
              <a:pathLst>
                <a:path w="5384045" h="946643">
                  <a:moveTo>
                    <a:pt x="5259585" y="946643"/>
                  </a:moveTo>
                  <a:lnTo>
                    <a:pt x="124460" y="946643"/>
                  </a:lnTo>
                  <a:cubicBezTo>
                    <a:pt x="55880" y="946643"/>
                    <a:pt x="0" y="890763"/>
                    <a:pt x="0" y="8221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59585" y="0"/>
                  </a:lnTo>
                  <a:cubicBezTo>
                    <a:pt x="5328165" y="0"/>
                    <a:pt x="5384045" y="55880"/>
                    <a:pt x="5384045" y="124460"/>
                  </a:cubicBezTo>
                  <a:lnTo>
                    <a:pt x="5384045" y="822183"/>
                  </a:lnTo>
                  <a:cubicBezTo>
                    <a:pt x="5384045" y="890763"/>
                    <a:pt x="5328165" y="946643"/>
                    <a:pt x="5259585" y="946643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0742910" y="6162285"/>
            <a:ext cx="6110206" cy="1074319"/>
            <a:chOff x="0" y="0"/>
            <a:chExt cx="5384045" cy="94664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384045" cy="946643"/>
            </a:xfrm>
            <a:custGeom>
              <a:avLst/>
              <a:gdLst/>
              <a:ahLst/>
              <a:cxnLst/>
              <a:rect l="l" t="t" r="r" b="b"/>
              <a:pathLst>
                <a:path w="5384045" h="946643">
                  <a:moveTo>
                    <a:pt x="5259585" y="946643"/>
                  </a:moveTo>
                  <a:lnTo>
                    <a:pt x="124460" y="946643"/>
                  </a:lnTo>
                  <a:cubicBezTo>
                    <a:pt x="55880" y="946643"/>
                    <a:pt x="0" y="890763"/>
                    <a:pt x="0" y="8221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59585" y="0"/>
                  </a:lnTo>
                  <a:cubicBezTo>
                    <a:pt x="5328165" y="0"/>
                    <a:pt x="5384045" y="55880"/>
                    <a:pt x="5384045" y="124460"/>
                  </a:cubicBezTo>
                  <a:lnTo>
                    <a:pt x="5384045" y="822183"/>
                  </a:lnTo>
                  <a:cubicBezTo>
                    <a:pt x="5384045" y="890763"/>
                    <a:pt x="5328165" y="946643"/>
                    <a:pt x="5259585" y="946643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0742910" y="7718231"/>
            <a:ext cx="6110206" cy="1074319"/>
            <a:chOff x="0" y="0"/>
            <a:chExt cx="5384045" cy="94664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384045" cy="946643"/>
            </a:xfrm>
            <a:custGeom>
              <a:avLst/>
              <a:gdLst/>
              <a:ahLst/>
              <a:cxnLst/>
              <a:rect l="l" t="t" r="r" b="b"/>
              <a:pathLst>
                <a:path w="5384045" h="946643">
                  <a:moveTo>
                    <a:pt x="5259585" y="946643"/>
                  </a:moveTo>
                  <a:lnTo>
                    <a:pt x="124460" y="946643"/>
                  </a:lnTo>
                  <a:cubicBezTo>
                    <a:pt x="55880" y="946643"/>
                    <a:pt x="0" y="890763"/>
                    <a:pt x="0" y="8221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59585" y="0"/>
                  </a:lnTo>
                  <a:cubicBezTo>
                    <a:pt x="5328165" y="0"/>
                    <a:pt x="5384045" y="55880"/>
                    <a:pt x="5384045" y="124460"/>
                  </a:cubicBezTo>
                  <a:lnTo>
                    <a:pt x="5384045" y="822183"/>
                  </a:lnTo>
                  <a:cubicBezTo>
                    <a:pt x="5384045" y="890763"/>
                    <a:pt x="5328165" y="946643"/>
                    <a:pt x="5259585" y="946643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730982">
            <a:off x="326820" y="5246992"/>
            <a:ext cx="6516026" cy="6136912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850119" y="8033111"/>
            <a:ext cx="444559" cy="444559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0742910" y="1532745"/>
            <a:ext cx="6110206" cy="940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6"/>
              </a:lnSpc>
              <a:spcBef>
                <a:spcPct val="0"/>
              </a:spcBef>
            </a:pPr>
            <a:r>
              <a:rPr lang="en-US" sz="2719">
                <a:solidFill>
                  <a:srgbClr val="000000"/>
                </a:solidFill>
                <a:latin typeface="Open Sans"/>
              </a:rPr>
              <a:t>Закончен алгоритм назначения стипендии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742910" y="3088690"/>
            <a:ext cx="6110206" cy="940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6"/>
              </a:lnSpc>
              <a:spcBef>
                <a:spcPct val="0"/>
              </a:spcBef>
            </a:pPr>
            <a:r>
              <a:rPr lang="en-US" sz="2719" dirty="0" err="1">
                <a:solidFill>
                  <a:srgbClr val="000000"/>
                </a:solidFill>
                <a:latin typeface="Open Sans"/>
              </a:rPr>
              <a:t>Реализован</a:t>
            </a:r>
            <a:r>
              <a:rPr lang="en-US" sz="271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719" dirty="0" err="1">
                <a:solidFill>
                  <a:srgbClr val="000000"/>
                </a:solidFill>
                <a:latin typeface="Open Sans"/>
              </a:rPr>
              <a:t>механизм</a:t>
            </a:r>
            <a:r>
              <a:rPr lang="en-US" sz="271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719" dirty="0" err="1">
                <a:solidFill>
                  <a:srgbClr val="000000"/>
                </a:solidFill>
                <a:latin typeface="Open Sans"/>
              </a:rPr>
              <a:t>скачивания</a:t>
            </a:r>
            <a:r>
              <a:rPr lang="en-US" sz="271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719" dirty="0" err="1">
                <a:solidFill>
                  <a:srgbClr val="000000"/>
                </a:solidFill>
                <a:latin typeface="Open Sans"/>
              </a:rPr>
              <a:t>итоговых</a:t>
            </a:r>
            <a:r>
              <a:rPr lang="en-US" sz="271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719" dirty="0" err="1">
                <a:solidFill>
                  <a:srgbClr val="000000"/>
                </a:solidFill>
                <a:latin typeface="Open Sans"/>
              </a:rPr>
              <a:t>файлов</a:t>
            </a:r>
            <a:endParaRPr lang="en-US" sz="2719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742910" y="4882760"/>
            <a:ext cx="6110206" cy="464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6"/>
              </a:lnSpc>
              <a:spcBef>
                <a:spcPct val="0"/>
              </a:spcBef>
            </a:pPr>
            <a:r>
              <a:rPr lang="en-US" sz="2719" dirty="0" err="1">
                <a:solidFill>
                  <a:srgbClr val="000000"/>
                </a:solidFill>
                <a:latin typeface="Open Sans"/>
              </a:rPr>
              <a:t>Добавлена</a:t>
            </a:r>
            <a:r>
              <a:rPr lang="en-US" sz="271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719" dirty="0" err="1">
                <a:solidFill>
                  <a:srgbClr val="000000"/>
                </a:solidFill>
                <a:latin typeface="Open Sans"/>
              </a:rPr>
              <a:t>простая</a:t>
            </a:r>
            <a:r>
              <a:rPr lang="en-US" sz="271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719" dirty="0" err="1">
                <a:solidFill>
                  <a:srgbClr val="000000"/>
                </a:solidFill>
                <a:latin typeface="Open Sans"/>
              </a:rPr>
              <a:t>авторизация</a:t>
            </a:r>
            <a:endParaRPr lang="en-US" sz="2719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742910" y="6420015"/>
            <a:ext cx="6110206" cy="464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6"/>
              </a:lnSpc>
              <a:spcBef>
                <a:spcPct val="0"/>
              </a:spcBef>
            </a:pPr>
            <a:r>
              <a:rPr lang="en-US" sz="2719">
                <a:solidFill>
                  <a:srgbClr val="000000"/>
                </a:solidFill>
                <a:latin typeface="Open Sans"/>
              </a:rPr>
              <a:t>Арендован хостинг, размещен сайт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742910" y="7975961"/>
            <a:ext cx="6110206" cy="464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6"/>
              </a:lnSpc>
              <a:spcBef>
                <a:spcPct val="0"/>
              </a:spcBef>
            </a:pPr>
            <a:r>
              <a:rPr lang="en-US" sz="2719">
                <a:solidFill>
                  <a:srgbClr val="000000"/>
                </a:solidFill>
                <a:latin typeface="Open Sans"/>
              </a:rPr>
              <a:t>Перенос сайта на сервер ИрНИТУ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850119" y="4939910"/>
            <a:ext cx="444559" cy="444559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850119" y="6477165"/>
            <a:ext cx="444559" cy="44455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7036368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6975149" y="6751702"/>
            <a:ext cx="11028184" cy="1159751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66700" y="2069069"/>
            <a:ext cx="17754600" cy="2898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56"/>
              </a:lnSpc>
            </a:pPr>
            <a:r>
              <a:rPr lang="en-US" sz="10050" dirty="0">
                <a:solidFill>
                  <a:srgbClr val="000000"/>
                </a:solidFill>
                <a:latin typeface="Raleway Bold"/>
              </a:rPr>
              <a:t>Модуль </a:t>
            </a:r>
          </a:p>
          <a:p>
            <a:pPr algn="ctr">
              <a:lnSpc>
                <a:spcPts val="11256"/>
              </a:lnSpc>
            </a:pPr>
            <a:r>
              <a:rPr lang="en-US" sz="10050" dirty="0">
                <a:solidFill>
                  <a:srgbClr val="000000"/>
                </a:solidFill>
                <a:latin typeface="Raleway Bold"/>
              </a:rPr>
              <a:t>"</a:t>
            </a:r>
            <a:r>
              <a:rPr lang="en-US" sz="10050" dirty="0" err="1">
                <a:solidFill>
                  <a:srgbClr val="000000"/>
                </a:solidFill>
                <a:latin typeface="Raleway Bold"/>
              </a:rPr>
              <a:t>Регистрация</a:t>
            </a:r>
            <a:r>
              <a:rPr lang="en-US" sz="10050" dirty="0">
                <a:solidFill>
                  <a:srgbClr val="000000"/>
                </a:solidFill>
                <a:latin typeface="Raleway Bold"/>
              </a:rPr>
              <a:t> </a:t>
            </a:r>
            <a:r>
              <a:rPr lang="en-US" sz="10050" dirty="0" err="1">
                <a:solidFill>
                  <a:srgbClr val="000000"/>
                </a:solidFill>
                <a:latin typeface="Raleway Bold"/>
              </a:rPr>
              <a:t>коллективов</a:t>
            </a:r>
            <a:r>
              <a:rPr lang="en-US" sz="10050" dirty="0">
                <a:solidFill>
                  <a:srgbClr val="000000"/>
                </a:solidFill>
                <a:latin typeface="Raleway Bold"/>
              </a:rPr>
              <a:t>"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-186925" y="6751702"/>
            <a:ext cx="11028184" cy="1159751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9">
            <a:extLst>
              <a:ext uri="{FF2B5EF4-FFF2-40B4-BE49-F238E27FC236}">
                <a16:creationId xmlns:a16="http://schemas.microsoft.com/office/drawing/2014/main" id="{5C4A4678-96BD-490E-947C-8CE9909E9109}"/>
              </a:ext>
            </a:extLst>
          </p:cNvPr>
          <p:cNvGrpSpPr/>
          <p:nvPr/>
        </p:nvGrpSpPr>
        <p:grpSpPr>
          <a:xfrm>
            <a:off x="1395108" y="3723058"/>
            <a:ext cx="6553200" cy="1074319"/>
            <a:chOff x="0" y="0"/>
            <a:chExt cx="5384045" cy="946643"/>
          </a:xfrm>
        </p:grpSpPr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489BD6ED-6795-4EB3-8AD2-B702F233DF8F}"/>
                </a:ext>
              </a:extLst>
            </p:cNvPr>
            <p:cNvSpPr/>
            <p:nvPr/>
          </p:nvSpPr>
          <p:spPr>
            <a:xfrm>
              <a:off x="0" y="0"/>
              <a:ext cx="5384045" cy="946643"/>
            </a:xfrm>
            <a:custGeom>
              <a:avLst/>
              <a:gdLst/>
              <a:ahLst/>
              <a:cxnLst/>
              <a:rect l="l" t="t" r="r" b="b"/>
              <a:pathLst>
                <a:path w="5384045" h="946643">
                  <a:moveTo>
                    <a:pt x="5259585" y="946643"/>
                  </a:moveTo>
                  <a:lnTo>
                    <a:pt x="124460" y="946643"/>
                  </a:lnTo>
                  <a:cubicBezTo>
                    <a:pt x="55880" y="946643"/>
                    <a:pt x="0" y="890763"/>
                    <a:pt x="0" y="8221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59585" y="0"/>
                  </a:lnTo>
                  <a:cubicBezTo>
                    <a:pt x="5328165" y="0"/>
                    <a:pt x="5384045" y="55880"/>
                    <a:pt x="5384045" y="124460"/>
                  </a:cubicBezTo>
                  <a:lnTo>
                    <a:pt x="5384045" y="822183"/>
                  </a:lnTo>
                  <a:cubicBezTo>
                    <a:pt x="5384045" y="890763"/>
                    <a:pt x="5328165" y="946643"/>
                    <a:pt x="5259585" y="946643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166522D-7D3A-42C9-AC83-DF024457C199}"/>
              </a:ext>
            </a:extLst>
          </p:cNvPr>
          <p:cNvSpPr/>
          <p:nvPr/>
        </p:nvSpPr>
        <p:spPr>
          <a:xfrm>
            <a:off x="-154" y="-36214"/>
            <a:ext cx="9601200" cy="10287000"/>
          </a:xfrm>
          <a:prstGeom prst="rect">
            <a:avLst/>
          </a:prstGeom>
          <a:solidFill>
            <a:srgbClr val="2B529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B529D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D2B88F-509E-45F8-B856-D95735020342}"/>
              </a:ext>
            </a:extLst>
          </p:cNvPr>
          <p:cNvSpPr txBox="1"/>
          <p:nvPr/>
        </p:nvSpPr>
        <p:spPr>
          <a:xfrm>
            <a:off x="10745529" y="342900"/>
            <a:ext cx="6195167" cy="2348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ru-RU" sz="6320" dirty="0">
                <a:latin typeface="Raleway"/>
              </a:rPr>
              <a:t>Результаты анализа модуля</a:t>
            </a:r>
            <a:endParaRPr lang="en-US" sz="6320" dirty="0">
              <a:latin typeface="Raleway"/>
            </a:endParaRPr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91E68154-7B0B-49AA-A4A2-B51B2822AE9D}"/>
              </a:ext>
            </a:extLst>
          </p:cNvPr>
          <p:cNvGrpSpPr/>
          <p:nvPr/>
        </p:nvGrpSpPr>
        <p:grpSpPr>
          <a:xfrm>
            <a:off x="1340678" y="2111348"/>
            <a:ext cx="6553200" cy="1074319"/>
            <a:chOff x="0" y="0"/>
            <a:chExt cx="5384045" cy="946643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D7E629B7-F421-49C8-AEFA-8757DD786BDA}"/>
                </a:ext>
              </a:extLst>
            </p:cNvPr>
            <p:cNvSpPr/>
            <p:nvPr/>
          </p:nvSpPr>
          <p:spPr>
            <a:xfrm>
              <a:off x="0" y="0"/>
              <a:ext cx="5384045" cy="946643"/>
            </a:xfrm>
            <a:custGeom>
              <a:avLst/>
              <a:gdLst/>
              <a:ahLst/>
              <a:cxnLst/>
              <a:rect l="l" t="t" r="r" b="b"/>
              <a:pathLst>
                <a:path w="5384045" h="946643">
                  <a:moveTo>
                    <a:pt x="5259585" y="946643"/>
                  </a:moveTo>
                  <a:lnTo>
                    <a:pt x="124460" y="946643"/>
                  </a:lnTo>
                  <a:cubicBezTo>
                    <a:pt x="55880" y="946643"/>
                    <a:pt x="0" y="890763"/>
                    <a:pt x="0" y="8221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59585" y="0"/>
                  </a:lnTo>
                  <a:cubicBezTo>
                    <a:pt x="5328165" y="0"/>
                    <a:pt x="5384045" y="55880"/>
                    <a:pt x="5384045" y="124460"/>
                  </a:cubicBezTo>
                  <a:lnTo>
                    <a:pt x="5384045" y="822183"/>
                  </a:lnTo>
                  <a:cubicBezTo>
                    <a:pt x="5384045" y="890763"/>
                    <a:pt x="5328165" y="946643"/>
                    <a:pt x="5259585" y="946643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sp>
        <p:nvSpPr>
          <p:cNvPr id="6" name="TextBox 19">
            <a:extLst>
              <a:ext uri="{FF2B5EF4-FFF2-40B4-BE49-F238E27FC236}">
                <a16:creationId xmlns:a16="http://schemas.microsoft.com/office/drawing/2014/main" id="{2DEFB4AA-2A5F-47D2-AEBB-4F5CEE61B141}"/>
              </a:ext>
            </a:extLst>
          </p:cNvPr>
          <p:cNvSpPr txBox="1"/>
          <p:nvPr/>
        </p:nvSpPr>
        <p:spPr>
          <a:xfrm>
            <a:off x="1562175" y="2416341"/>
            <a:ext cx="6110206" cy="464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6"/>
              </a:lnSpc>
              <a:spcBef>
                <a:spcPct val="0"/>
              </a:spcBef>
            </a:pPr>
            <a:r>
              <a:rPr lang="ru-RU" sz="2719" dirty="0">
                <a:solidFill>
                  <a:srgbClr val="000000"/>
                </a:solidFill>
                <a:latin typeface="Open Sans"/>
              </a:rPr>
              <a:t>Опрошено 25 коллективов </a:t>
            </a:r>
            <a:r>
              <a:rPr lang="ru-RU" sz="2719" dirty="0" err="1">
                <a:solidFill>
                  <a:srgbClr val="000000"/>
                </a:solidFill>
                <a:latin typeface="Open Sans"/>
              </a:rPr>
              <a:t>ИрНИТУ</a:t>
            </a:r>
            <a:endParaRPr lang="en-US" sz="2719" dirty="0">
              <a:solidFill>
                <a:srgbClr val="000000"/>
              </a:solidFill>
              <a:latin typeface="Open Sans"/>
            </a:endParaRPr>
          </a:p>
        </p:txBody>
      </p:sp>
      <p:grpSp>
        <p:nvGrpSpPr>
          <p:cNvPr id="7" name="Group 9">
            <a:extLst>
              <a:ext uri="{FF2B5EF4-FFF2-40B4-BE49-F238E27FC236}">
                <a16:creationId xmlns:a16="http://schemas.microsoft.com/office/drawing/2014/main" id="{F79B41B1-A7B7-4EC3-AA7E-D5C5BAC47138}"/>
              </a:ext>
            </a:extLst>
          </p:cNvPr>
          <p:cNvGrpSpPr/>
          <p:nvPr/>
        </p:nvGrpSpPr>
        <p:grpSpPr>
          <a:xfrm>
            <a:off x="1358821" y="3723058"/>
            <a:ext cx="6560457" cy="1074319"/>
            <a:chOff x="0" y="0"/>
            <a:chExt cx="5384045" cy="946643"/>
          </a:xfrm>
        </p:grpSpPr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57F7FC54-AE65-47E5-887A-3BE8BDC5508C}"/>
                </a:ext>
              </a:extLst>
            </p:cNvPr>
            <p:cNvSpPr/>
            <p:nvPr/>
          </p:nvSpPr>
          <p:spPr>
            <a:xfrm>
              <a:off x="0" y="0"/>
              <a:ext cx="5384045" cy="946643"/>
            </a:xfrm>
            <a:custGeom>
              <a:avLst/>
              <a:gdLst/>
              <a:ahLst/>
              <a:cxnLst/>
              <a:rect l="l" t="t" r="r" b="b"/>
              <a:pathLst>
                <a:path w="5384045" h="946643">
                  <a:moveTo>
                    <a:pt x="5259585" y="946643"/>
                  </a:moveTo>
                  <a:lnTo>
                    <a:pt x="124460" y="946643"/>
                  </a:lnTo>
                  <a:cubicBezTo>
                    <a:pt x="55880" y="946643"/>
                    <a:pt x="0" y="890763"/>
                    <a:pt x="0" y="8221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59585" y="0"/>
                  </a:lnTo>
                  <a:cubicBezTo>
                    <a:pt x="5328165" y="0"/>
                    <a:pt x="5384045" y="55880"/>
                    <a:pt x="5384045" y="124460"/>
                  </a:cubicBezTo>
                  <a:lnTo>
                    <a:pt x="5384045" y="822183"/>
                  </a:lnTo>
                  <a:cubicBezTo>
                    <a:pt x="5384045" y="890763"/>
                    <a:pt x="5328165" y="946643"/>
                    <a:pt x="5259585" y="946643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sp>
        <p:nvSpPr>
          <p:cNvPr id="9" name="TextBox 19">
            <a:extLst>
              <a:ext uri="{FF2B5EF4-FFF2-40B4-BE49-F238E27FC236}">
                <a16:creationId xmlns:a16="http://schemas.microsoft.com/office/drawing/2014/main" id="{86C122EB-28E3-4E75-9B7C-F69179234462}"/>
              </a:ext>
            </a:extLst>
          </p:cNvPr>
          <p:cNvSpPr txBox="1"/>
          <p:nvPr/>
        </p:nvSpPr>
        <p:spPr>
          <a:xfrm>
            <a:off x="1616605" y="3788806"/>
            <a:ext cx="6110206" cy="94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6"/>
              </a:lnSpc>
              <a:spcBef>
                <a:spcPct val="0"/>
              </a:spcBef>
            </a:pPr>
            <a:r>
              <a:rPr lang="ru-RU" sz="2719" dirty="0">
                <a:solidFill>
                  <a:srgbClr val="000000"/>
                </a:solidFill>
                <a:latin typeface="Open Sans"/>
              </a:rPr>
              <a:t>Собрана необходимая для анализа и проектирования документация</a:t>
            </a:r>
            <a:endParaRPr lang="en-US" sz="2719" dirty="0">
              <a:solidFill>
                <a:srgbClr val="000000"/>
              </a:solidFill>
              <a:latin typeface="Open Sans"/>
            </a:endParaRPr>
          </a:p>
        </p:txBody>
      </p:sp>
      <p:grpSp>
        <p:nvGrpSpPr>
          <p:cNvPr id="22" name="Group 9">
            <a:extLst>
              <a:ext uri="{FF2B5EF4-FFF2-40B4-BE49-F238E27FC236}">
                <a16:creationId xmlns:a16="http://schemas.microsoft.com/office/drawing/2014/main" id="{8EE1C032-D23E-4D4A-9C71-05A8D9780361}"/>
              </a:ext>
            </a:extLst>
          </p:cNvPr>
          <p:cNvGrpSpPr/>
          <p:nvPr/>
        </p:nvGrpSpPr>
        <p:grpSpPr>
          <a:xfrm>
            <a:off x="1358821" y="5407195"/>
            <a:ext cx="6553200" cy="1074319"/>
            <a:chOff x="0" y="0"/>
            <a:chExt cx="5384045" cy="946643"/>
          </a:xfrm>
        </p:grpSpPr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9726A462-BE79-4029-BFEB-D4F2CB9C95D0}"/>
                </a:ext>
              </a:extLst>
            </p:cNvPr>
            <p:cNvSpPr/>
            <p:nvPr/>
          </p:nvSpPr>
          <p:spPr>
            <a:xfrm>
              <a:off x="0" y="0"/>
              <a:ext cx="5384045" cy="946643"/>
            </a:xfrm>
            <a:custGeom>
              <a:avLst/>
              <a:gdLst/>
              <a:ahLst/>
              <a:cxnLst/>
              <a:rect l="l" t="t" r="r" b="b"/>
              <a:pathLst>
                <a:path w="5384045" h="946643">
                  <a:moveTo>
                    <a:pt x="5259585" y="946643"/>
                  </a:moveTo>
                  <a:lnTo>
                    <a:pt x="124460" y="946643"/>
                  </a:lnTo>
                  <a:cubicBezTo>
                    <a:pt x="55880" y="946643"/>
                    <a:pt x="0" y="890763"/>
                    <a:pt x="0" y="8221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59585" y="0"/>
                  </a:lnTo>
                  <a:cubicBezTo>
                    <a:pt x="5328165" y="0"/>
                    <a:pt x="5384045" y="55880"/>
                    <a:pt x="5384045" y="124460"/>
                  </a:cubicBezTo>
                  <a:lnTo>
                    <a:pt x="5384045" y="822183"/>
                  </a:lnTo>
                  <a:cubicBezTo>
                    <a:pt x="5384045" y="890763"/>
                    <a:pt x="5328165" y="946643"/>
                    <a:pt x="5259585" y="946643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sp>
        <p:nvSpPr>
          <p:cNvPr id="12" name="TextBox 19">
            <a:extLst>
              <a:ext uri="{FF2B5EF4-FFF2-40B4-BE49-F238E27FC236}">
                <a16:creationId xmlns:a16="http://schemas.microsoft.com/office/drawing/2014/main" id="{F969B580-4396-41E2-89DD-B693743DEB21}"/>
              </a:ext>
            </a:extLst>
          </p:cNvPr>
          <p:cNvSpPr txBox="1"/>
          <p:nvPr/>
        </p:nvSpPr>
        <p:spPr>
          <a:xfrm>
            <a:off x="1580318" y="5510289"/>
            <a:ext cx="6110206" cy="94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6"/>
              </a:lnSpc>
              <a:spcBef>
                <a:spcPct val="0"/>
              </a:spcBef>
            </a:pPr>
            <a:r>
              <a:rPr lang="ru-RU" sz="2719" dirty="0">
                <a:solidFill>
                  <a:srgbClr val="000000"/>
                </a:solidFill>
                <a:latin typeface="Open Sans"/>
              </a:rPr>
              <a:t>Выявлены внутренние процессы в работе коллективов</a:t>
            </a:r>
            <a:endParaRPr lang="en-US" sz="2719" dirty="0">
              <a:solidFill>
                <a:srgbClr val="000000"/>
              </a:solidFill>
              <a:latin typeface="Open Sans"/>
            </a:endParaRPr>
          </a:p>
        </p:txBody>
      </p:sp>
      <p:grpSp>
        <p:nvGrpSpPr>
          <p:cNvPr id="24" name="Group 9">
            <a:extLst>
              <a:ext uri="{FF2B5EF4-FFF2-40B4-BE49-F238E27FC236}">
                <a16:creationId xmlns:a16="http://schemas.microsoft.com/office/drawing/2014/main" id="{02BE6083-8E8F-49BE-86DD-5F551B5E140B}"/>
              </a:ext>
            </a:extLst>
          </p:cNvPr>
          <p:cNvGrpSpPr/>
          <p:nvPr/>
        </p:nvGrpSpPr>
        <p:grpSpPr>
          <a:xfrm>
            <a:off x="1340678" y="7091332"/>
            <a:ext cx="6553200" cy="1074319"/>
            <a:chOff x="0" y="0"/>
            <a:chExt cx="5384045" cy="946643"/>
          </a:xfrm>
        </p:grpSpPr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D467C4E1-C18A-451E-ADFE-74ABDB3A186B}"/>
                </a:ext>
              </a:extLst>
            </p:cNvPr>
            <p:cNvSpPr/>
            <p:nvPr/>
          </p:nvSpPr>
          <p:spPr>
            <a:xfrm>
              <a:off x="0" y="0"/>
              <a:ext cx="5384045" cy="946643"/>
            </a:xfrm>
            <a:custGeom>
              <a:avLst/>
              <a:gdLst/>
              <a:ahLst/>
              <a:cxnLst/>
              <a:rect l="l" t="t" r="r" b="b"/>
              <a:pathLst>
                <a:path w="5384045" h="946643">
                  <a:moveTo>
                    <a:pt x="5259585" y="946643"/>
                  </a:moveTo>
                  <a:lnTo>
                    <a:pt x="124460" y="946643"/>
                  </a:lnTo>
                  <a:cubicBezTo>
                    <a:pt x="55880" y="946643"/>
                    <a:pt x="0" y="890763"/>
                    <a:pt x="0" y="82218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59585" y="0"/>
                  </a:lnTo>
                  <a:cubicBezTo>
                    <a:pt x="5328165" y="0"/>
                    <a:pt x="5384045" y="55880"/>
                    <a:pt x="5384045" y="124460"/>
                  </a:cubicBezTo>
                  <a:lnTo>
                    <a:pt x="5384045" y="822183"/>
                  </a:lnTo>
                  <a:cubicBezTo>
                    <a:pt x="5384045" y="890763"/>
                    <a:pt x="5328165" y="946643"/>
                    <a:pt x="5259585" y="946643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sp>
        <p:nvSpPr>
          <p:cNvPr id="15" name="TextBox 19">
            <a:extLst>
              <a:ext uri="{FF2B5EF4-FFF2-40B4-BE49-F238E27FC236}">
                <a16:creationId xmlns:a16="http://schemas.microsoft.com/office/drawing/2014/main" id="{8389247B-A943-49C2-995C-EAD71AB8234A}"/>
              </a:ext>
            </a:extLst>
          </p:cNvPr>
          <p:cNvSpPr txBox="1"/>
          <p:nvPr/>
        </p:nvSpPr>
        <p:spPr>
          <a:xfrm>
            <a:off x="1562175" y="7139110"/>
            <a:ext cx="6110206" cy="94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06"/>
              </a:lnSpc>
              <a:spcBef>
                <a:spcPct val="0"/>
              </a:spcBef>
            </a:pPr>
            <a:r>
              <a:rPr lang="ru-RU" sz="2719" dirty="0">
                <a:solidFill>
                  <a:srgbClr val="000000"/>
                </a:solidFill>
                <a:latin typeface="Open Sans"/>
              </a:rPr>
              <a:t>Учтены индивидуальные потребности пяти направлений</a:t>
            </a:r>
            <a:endParaRPr lang="en-US" sz="2719" dirty="0">
              <a:solidFill>
                <a:srgbClr val="000000"/>
              </a:solidFill>
              <a:latin typeface="Open Sans"/>
            </a:endParaRPr>
          </a:p>
        </p:txBody>
      </p:sp>
      <p:pic>
        <p:nvPicPr>
          <p:cNvPr id="26" name="Picture 3">
            <a:extLst>
              <a:ext uri="{FF2B5EF4-FFF2-40B4-BE49-F238E27FC236}">
                <a16:creationId xmlns:a16="http://schemas.microsoft.com/office/drawing/2014/main" id="{6AE5872B-139F-463E-930A-652AE8558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74622" y="2436113"/>
            <a:ext cx="444559" cy="444559"/>
          </a:xfrm>
          <a:prstGeom prst="rect">
            <a:avLst/>
          </a:prstGeom>
        </p:spPr>
      </p:pic>
      <p:pic>
        <p:nvPicPr>
          <p:cNvPr id="27" name="Picture 3">
            <a:extLst>
              <a:ext uri="{FF2B5EF4-FFF2-40B4-BE49-F238E27FC236}">
                <a16:creationId xmlns:a16="http://schemas.microsoft.com/office/drawing/2014/main" id="{6EB2AD61-1B44-4342-BE39-E4A706C3E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73839" y="4037937"/>
            <a:ext cx="444559" cy="444559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:a16="http://schemas.microsoft.com/office/drawing/2014/main" id="{AD2673FE-3EF1-4CA4-A081-E6837220E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73839" y="5759420"/>
            <a:ext cx="444559" cy="444559"/>
          </a:xfrm>
          <a:prstGeom prst="rect">
            <a:avLst/>
          </a:prstGeom>
        </p:spPr>
      </p:pic>
      <p:pic>
        <p:nvPicPr>
          <p:cNvPr id="29" name="Picture 3">
            <a:extLst>
              <a:ext uri="{FF2B5EF4-FFF2-40B4-BE49-F238E27FC236}">
                <a16:creationId xmlns:a16="http://schemas.microsoft.com/office/drawing/2014/main" id="{D4F08422-7B7B-43D5-A2C8-B33653780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73838" y="7406329"/>
            <a:ext cx="444559" cy="444559"/>
          </a:xfrm>
          <a:prstGeom prst="rect">
            <a:avLst/>
          </a:prstGeom>
        </p:spPr>
      </p:pic>
      <p:pic>
        <p:nvPicPr>
          <p:cNvPr id="30" name="Picture 3">
            <a:extLst>
              <a:ext uri="{FF2B5EF4-FFF2-40B4-BE49-F238E27FC236}">
                <a16:creationId xmlns:a16="http://schemas.microsoft.com/office/drawing/2014/main" id="{877F34C6-AEC7-4F59-939E-9C505F8E9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0399100">
            <a:off x="7610823" y="4957443"/>
            <a:ext cx="11877200" cy="738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60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797015">
            <a:off x="11075994" y="8900561"/>
            <a:ext cx="11877200" cy="738545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9900915">
            <a:off x="-8859465" y="-3262617"/>
            <a:ext cx="11877200" cy="738545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493557">
            <a:off x="-6933528" y="7102544"/>
            <a:ext cx="11877200" cy="738545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333300">
            <a:off x="11171053" y="-6119761"/>
            <a:ext cx="11877200" cy="738545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716563" y="0"/>
            <a:ext cx="14854874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52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690353">
            <a:off x="-4412616" y="-4578467"/>
            <a:ext cx="8358343" cy="823676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690353">
            <a:off x="14392937" y="7007963"/>
            <a:ext cx="7401930" cy="729426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716563" y="0"/>
            <a:ext cx="14854874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797015">
            <a:off x="11075994" y="8900561"/>
            <a:ext cx="11877200" cy="738545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9900915">
            <a:off x="-8859465" y="-3262617"/>
            <a:ext cx="11877200" cy="738545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493557">
            <a:off x="-6933528" y="7102544"/>
            <a:ext cx="11877200" cy="738545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333300">
            <a:off x="11171053" y="-6119761"/>
            <a:ext cx="11877200" cy="738545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716563" y="0"/>
            <a:ext cx="14854874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52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690353">
            <a:off x="-4412616" y="-4578467"/>
            <a:ext cx="8358343" cy="823676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690353">
            <a:off x="14392937" y="7007963"/>
            <a:ext cx="7401930" cy="729426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19082" y="0"/>
            <a:ext cx="15449836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233</Words>
  <Application>Microsoft Office PowerPoint</Application>
  <PresentationFormat>Произвольный</PresentationFormat>
  <Paragraphs>57</Paragraphs>
  <Slides>14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Raleway Bold</vt:lpstr>
      <vt:lpstr>Raleway</vt:lpstr>
      <vt:lpstr>Open Sans Extra Bold</vt:lpstr>
      <vt:lpstr>Arial</vt:lpstr>
      <vt:lpstr>Open Sans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Синий и Зеленый Абстрактный Узор и Фигуры Программа класса Бланк Образование Презентация</dc:title>
  <cp:lastModifiedBy>Данил Вовиков</cp:lastModifiedBy>
  <cp:revision>11</cp:revision>
  <dcterms:created xsi:type="dcterms:W3CDTF">2006-08-16T00:00:00Z</dcterms:created>
  <dcterms:modified xsi:type="dcterms:W3CDTF">2022-12-10T01:04:29Z</dcterms:modified>
  <dc:identifier>DAFT6Lj1oeQ</dc:identifier>
</cp:coreProperties>
</file>